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33" r:id="rId1"/>
    <p:sldMasterId id="2147483710" r:id="rId2"/>
  </p:sldMasterIdLst>
  <p:notesMasterIdLst>
    <p:notesMasterId r:id="rId4"/>
  </p:notesMasterIdLst>
  <p:handoutMasterIdLst>
    <p:handoutMasterId r:id="rId5"/>
  </p:handoutMasterIdLst>
  <p:sldIdLst>
    <p:sldId id="299" r:id="rId3"/>
  </p:sldIdLst>
  <p:sldSz cx="9144000" cy="5143500" type="screen16x9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12">
          <p15:clr>
            <a:srgbClr val="A4A3A4"/>
          </p15:clr>
        </p15:guide>
        <p15:guide id="2" orient="horz" pos="2232">
          <p15:clr>
            <a:srgbClr val="A4A3A4"/>
          </p15:clr>
        </p15:guide>
        <p15:guide id="3" orient="horz" pos="2988">
          <p15:clr>
            <a:srgbClr val="A4A3A4"/>
          </p15:clr>
        </p15:guide>
        <p15:guide id="4" orient="horz" pos="1116">
          <p15:clr>
            <a:srgbClr val="A4A3A4"/>
          </p15:clr>
        </p15:guide>
        <p15:guide id="5" orient="horz" pos="1044">
          <p15:clr>
            <a:srgbClr val="A4A3A4"/>
          </p15:clr>
        </p15:guide>
        <p15:guide id="6" orient="horz" pos="900">
          <p15:clr>
            <a:srgbClr val="A4A3A4"/>
          </p15:clr>
        </p15:guide>
        <p15:guide id="7" orient="horz" pos="612">
          <p15:clr>
            <a:srgbClr val="A4A3A4"/>
          </p15:clr>
        </p15:guide>
        <p15:guide id="8" pos="2880">
          <p15:clr>
            <a:srgbClr val="A4A3A4"/>
          </p15:clr>
        </p15:guide>
        <p15:guide id="9" pos="432">
          <p15:clr>
            <a:srgbClr val="A4A3A4"/>
          </p15:clr>
        </p15:guide>
        <p15:guide id="10" pos="532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62AA"/>
    <a:srgbClr val="0099CC"/>
    <a:srgbClr val="0041C4"/>
    <a:srgbClr val="002F8E"/>
    <a:srgbClr val="0D9BFB"/>
    <a:srgbClr val="FF8000"/>
    <a:srgbClr val="7BC8FD"/>
    <a:srgbClr val="DC6E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0130" autoAdjust="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1512"/>
        <p:guide orient="horz" pos="2232"/>
        <p:guide orient="horz" pos="2988"/>
        <p:guide orient="horz" pos="1116"/>
        <p:guide orient="horz" pos="1044"/>
        <p:guide orient="horz" pos="900"/>
        <p:guide orient="horz" pos="612"/>
        <p:guide pos="2880"/>
        <p:guide pos="432"/>
        <p:guide pos="53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4C0B9F8E-8E9B-4AE9-B921-0234B7A3CE5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A11C6CEA-594B-4089-937A-7A3A2AB83F8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2560" y="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8FC90E5F-83E1-4460-9B92-F10CED716D0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58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7ED47E40-813A-4C46-963F-95E49061F066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2560" y="883158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61597E8-E506-44A7-B1FA-A7C5703DCF7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951D0C9-D153-4A15-9DC2-D32D52E99933}" type="datetimeFigureOut">
              <a:rPr lang="en-US" smtClean="0"/>
              <a:t>8/11/2022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87BEEC7-6E11-4372-BA57-D09DD47B3D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329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BEEC7-6E11-4372-BA57-D09DD47B3D0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92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Title Mast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400300"/>
            <a:ext cx="7772400" cy="1028700"/>
          </a:xfr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/>
          <a:lstStyle>
            <a:lvl1pPr marL="0" indent="0">
              <a:lnSpc>
                <a:spcPct val="100000"/>
              </a:lnSpc>
              <a:defRPr sz="2400" baseline="0"/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1257300"/>
            <a:ext cx="7772400" cy="514350"/>
          </a:xfrm>
        </p:spPr>
        <p:txBody>
          <a:bodyPr/>
          <a:lstStyle>
            <a:lvl1pPr>
              <a:lnSpc>
                <a:spcPct val="100000"/>
              </a:lnSpc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685800" y="1771650"/>
            <a:ext cx="7772400" cy="514350"/>
          </a:xfrm>
        </p:spPr>
        <p:txBody>
          <a:bodyPr/>
          <a:lstStyle>
            <a:lvl1pPr>
              <a:defRPr sz="2400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7835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Body Master - S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685800" y="1657350"/>
            <a:ext cx="7772400" cy="30861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1644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Body Master - No Sig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685800" y="1651819"/>
            <a:ext cx="7772400" cy="30861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76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990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57250"/>
            <a:ext cx="8229600" cy="6858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543051"/>
            <a:ext cx="3810000" cy="305157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43051"/>
            <a:ext cx="3810000" cy="305157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86368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90550"/>
            <a:ext cx="7772400" cy="685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968" y="1543050"/>
            <a:ext cx="3667432" cy="457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228850"/>
            <a:ext cx="3657600" cy="236577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0"/>
          </p:nvPr>
        </p:nvSpPr>
        <p:spPr>
          <a:xfrm>
            <a:off x="4790768" y="1551039"/>
            <a:ext cx="3667432" cy="457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1"/>
          </p:nvPr>
        </p:nvSpPr>
        <p:spPr>
          <a:xfrm>
            <a:off x="4800600" y="2236839"/>
            <a:ext cx="3657600" cy="236577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457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847725"/>
          </a:xfrm>
          <a:prstGeom prst="rect">
            <a:avLst/>
          </a:prstGeo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2800" y="1200151"/>
            <a:ext cx="5105400" cy="339447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2" y="1200151"/>
            <a:ext cx="2362199" cy="33944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31545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600450"/>
            <a:ext cx="7772400" cy="425054"/>
          </a:xfrm>
          <a:prstGeom prst="rect">
            <a:avLst/>
          </a:prstGeo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459581"/>
            <a:ext cx="7772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14800"/>
            <a:ext cx="7772400" cy="6286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55407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3295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02F6C605-FF51-46FC-A6C0-2D94181653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71550"/>
            <a:ext cx="777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Slide headline – Orange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FC2AEB7E-221B-4944-85B9-8E2A5A8FA6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57350"/>
            <a:ext cx="7772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0"/>
            <a:endParaRPr lang="en-US" altLang="en-US"/>
          </a:p>
        </p:txBody>
      </p:sp>
      <p:sp>
        <p:nvSpPr>
          <p:cNvPr id="1028" name="Text Box 11">
            <a:extLst>
              <a:ext uri="{FF2B5EF4-FFF2-40B4-BE49-F238E27FC236}">
                <a16:creationId xmlns:a16="http://schemas.microsoft.com/office/drawing/2014/main" id="{5EE13B6F-E7F1-4F5F-9FEC-4E2C23DD20B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5800" y="3771900"/>
            <a:ext cx="7772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4" r:id="rId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imes" panose="02020603050405020304" pitchFamily="18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DCD3A69-483E-43F2-9386-213B59E2AB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857250"/>
            <a:ext cx="777240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Slide headline – Other layouts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80F2D741-C475-4E53-B74E-55E2AE654E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543050"/>
            <a:ext cx="77724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latin typeface="Arial"/>
          <a:ea typeface="MS PGothic" panose="020B0600070205080204" pitchFamily="34" charset="-128"/>
          <a:cs typeface="ＭＳ Ｐゴシック" charset="0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MS PGothic" panose="020B0600070205080204" pitchFamily="34" charset="-128"/>
          <a:cs typeface="ＭＳ Ｐゴシック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MS PGothic" panose="020B0600070205080204" pitchFamily="34" charset="-128"/>
          <a:cs typeface="ＭＳ Ｐゴシック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MS PGothic" panose="020B0600070205080204" pitchFamily="34" charset="-128"/>
          <a:cs typeface="ＭＳ Ｐゴシック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MS PGothic" panose="020B0600070205080204" pitchFamily="34" charset="-128"/>
          <a:cs typeface="ＭＳ Ｐゴシック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/>
          <a:ea typeface="MS PGothic" panose="020B0600070205080204" pitchFamily="34" charset="-128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/>
          <a:ea typeface="MS PGothic" panose="020B0600070205080204" pitchFamily="34" charset="-128"/>
          <a:cs typeface="ＭＳ Ｐゴシック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/>
          <a:ea typeface="MS PGothic" panose="020B0600070205080204" pitchFamily="34" charset="-128"/>
          <a:cs typeface="ＭＳ Ｐゴシック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/>
          <a:ea typeface="MS PGothic" panose="020B0600070205080204" pitchFamily="34" charset="-128"/>
          <a:cs typeface="ＭＳ Ｐゴシック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400" kern="1200">
          <a:solidFill>
            <a:schemeClr val="tx1"/>
          </a:solidFill>
          <a:latin typeface="Arial"/>
          <a:ea typeface="MS PGothic" panose="020B0600070205080204" pitchFamily="34" charset="-128"/>
          <a:cs typeface="ＭＳ Ｐゴシック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1170762" y="1482410"/>
            <a:ext cx="1267638" cy="3299140"/>
          </a:xfrm>
          <a:custGeom>
            <a:avLst/>
            <a:gdLst>
              <a:gd name="connsiteX0" fmla="*/ 0 w 890331"/>
              <a:gd name="connsiteY0" fmla="*/ 89033 h 2214078"/>
              <a:gd name="connsiteX1" fmla="*/ 89033 w 890331"/>
              <a:gd name="connsiteY1" fmla="*/ 0 h 2214078"/>
              <a:gd name="connsiteX2" fmla="*/ 801298 w 890331"/>
              <a:gd name="connsiteY2" fmla="*/ 0 h 2214078"/>
              <a:gd name="connsiteX3" fmla="*/ 890331 w 890331"/>
              <a:gd name="connsiteY3" fmla="*/ 89033 h 2214078"/>
              <a:gd name="connsiteX4" fmla="*/ 890331 w 890331"/>
              <a:gd name="connsiteY4" fmla="*/ 2125045 h 2214078"/>
              <a:gd name="connsiteX5" fmla="*/ 801298 w 890331"/>
              <a:gd name="connsiteY5" fmla="*/ 2214078 h 2214078"/>
              <a:gd name="connsiteX6" fmla="*/ 89033 w 890331"/>
              <a:gd name="connsiteY6" fmla="*/ 2214078 h 2214078"/>
              <a:gd name="connsiteX7" fmla="*/ 0 w 890331"/>
              <a:gd name="connsiteY7" fmla="*/ 2125045 h 2214078"/>
              <a:gd name="connsiteX8" fmla="*/ 0 w 890331"/>
              <a:gd name="connsiteY8" fmla="*/ 89033 h 2214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0331" h="2214078">
                <a:moveTo>
                  <a:pt x="0" y="89033"/>
                </a:moveTo>
                <a:cubicBezTo>
                  <a:pt x="0" y="39861"/>
                  <a:pt x="39861" y="0"/>
                  <a:pt x="89033" y="0"/>
                </a:cubicBezTo>
                <a:lnTo>
                  <a:pt x="801298" y="0"/>
                </a:lnTo>
                <a:cubicBezTo>
                  <a:pt x="850470" y="0"/>
                  <a:pt x="890331" y="39861"/>
                  <a:pt x="890331" y="89033"/>
                </a:cubicBezTo>
                <a:lnTo>
                  <a:pt x="890331" y="2125045"/>
                </a:lnTo>
                <a:cubicBezTo>
                  <a:pt x="890331" y="2174217"/>
                  <a:pt x="850470" y="2214078"/>
                  <a:pt x="801298" y="2214078"/>
                </a:cubicBezTo>
                <a:lnTo>
                  <a:pt x="89033" y="2214078"/>
                </a:lnTo>
                <a:cubicBezTo>
                  <a:pt x="39861" y="2214078"/>
                  <a:pt x="0" y="2174217"/>
                  <a:pt x="0" y="2125045"/>
                </a:cubicBezTo>
                <a:lnTo>
                  <a:pt x="0" y="89033"/>
                </a:lnTo>
                <a:close/>
              </a:path>
            </a:pathLst>
          </a:custGeom>
          <a:solidFill>
            <a:srgbClr val="1A62A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993" tIns="70993" rIns="70993" bIns="70993" numCol="1" spcCol="1270" anchor="ctr" anchorCtr="0">
            <a:noAutofit/>
          </a:bodyPr>
          <a:lstStyle/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1350" dirty="0"/>
              <a:t>Preliminary Assumptions</a:t>
            </a:r>
          </a:p>
          <a:p>
            <a:pPr marL="128588" indent="-128588" algn="ctr" defTabSz="600075">
              <a:lnSpc>
                <a:spcPct val="90000"/>
              </a:lnSpc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000" dirty="0"/>
              <a:t>Enrollment</a:t>
            </a:r>
          </a:p>
          <a:p>
            <a:pPr marL="128588" indent="-128588" algn="ctr" defTabSz="600075">
              <a:lnSpc>
                <a:spcPct val="90000"/>
              </a:lnSpc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000" dirty="0"/>
              <a:t>Tuition</a:t>
            </a:r>
          </a:p>
          <a:p>
            <a:pPr marL="128588" indent="-128588" algn="ctr" defTabSz="600075">
              <a:lnSpc>
                <a:spcPct val="90000"/>
              </a:lnSpc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000" dirty="0"/>
              <a:t>Room &amp; Board</a:t>
            </a:r>
          </a:p>
          <a:p>
            <a:pPr marL="128588" indent="-128588" algn="ctr" defTabSz="600075">
              <a:lnSpc>
                <a:spcPct val="90000"/>
              </a:lnSpc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000" dirty="0"/>
              <a:t>Personnel</a:t>
            </a:r>
          </a:p>
          <a:p>
            <a:pPr marL="128588" indent="-128588" algn="ctr" defTabSz="600075">
              <a:lnSpc>
                <a:spcPct val="90000"/>
              </a:lnSpc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000" dirty="0"/>
              <a:t>Benefit Rates</a:t>
            </a:r>
          </a:p>
          <a:p>
            <a:pPr marL="128588" indent="-128588" algn="ctr" defTabSz="600075">
              <a:lnSpc>
                <a:spcPct val="90000"/>
              </a:lnSpc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000" dirty="0"/>
              <a:t>Endowment</a:t>
            </a:r>
          </a:p>
          <a:p>
            <a:pPr marL="128588" indent="-128588" algn="ctr" defTabSz="600075">
              <a:lnSpc>
                <a:spcPct val="90000"/>
              </a:lnSpc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000" dirty="0"/>
              <a:t>Depreciation</a:t>
            </a:r>
          </a:p>
          <a:p>
            <a:pPr marL="128588" indent="-128588" algn="ctr" defTabSz="600075">
              <a:lnSpc>
                <a:spcPct val="90000"/>
              </a:lnSpc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000" dirty="0"/>
              <a:t>Capital</a:t>
            </a:r>
          </a:p>
          <a:p>
            <a:pPr marL="128588" indent="-128588" algn="ctr" defTabSz="600075">
              <a:lnSpc>
                <a:spcPct val="90000"/>
              </a:lnSpc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000" dirty="0"/>
              <a:t>Strategic Requests</a:t>
            </a:r>
          </a:p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1000" dirty="0"/>
              <a:t>(Finance)</a:t>
            </a:r>
          </a:p>
        </p:txBody>
      </p:sp>
      <p:sp>
        <p:nvSpPr>
          <p:cNvPr id="15" name="Freeform 14"/>
          <p:cNvSpPr/>
          <p:nvPr/>
        </p:nvSpPr>
        <p:spPr>
          <a:xfrm>
            <a:off x="7524964" y="1481328"/>
            <a:ext cx="1285388" cy="1496519"/>
          </a:xfrm>
          <a:custGeom>
            <a:avLst/>
            <a:gdLst>
              <a:gd name="connsiteX0" fmla="*/ 0 w 890331"/>
              <a:gd name="connsiteY0" fmla="*/ 89033 h 2214078"/>
              <a:gd name="connsiteX1" fmla="*/ 89033 w 890331"/>
              <a:gd name="connsiteY1" fmla="*/ 0 h 2214078"/>
              <a:gd name="connsiteX2" fmla="*/ 801298 w 890331"/>
              <a:gd name="connsiteY2" fmla="*/ 0 h 2214078"/>
              <a:gd name="connsiteX3" fmla="*/ 890331 w 890331"/>
              <a:gd name="connsiteY3" fmla="*/ 89033 h 2214078"/>
              <a:gd name="connsiteX4" fmla="*/ 890331 w 890331"/>
              <a:gd name="connsiteY4" fmla="*/ 2125045 h 2214078"/>
              <a:gd name="connsiteX5" fmla="*/ 801298 w 890331"/>
              <a:gd name="connsiteY5" fmla="*/ 2214078 h 2214078"/>
              <a:gd name="connsiteX6" fmla="*/ 89033 w 890331"/>
              <a:gd name="connsiteY6" fmla="*/ 2214078 h 2214078"/>
              <a:gd name="connsiteX7" fmla="*/ 0 w 890331"/>
              <a:gd name="connsiteY7" fmla="*/ 2125045 h 2214078"/>
              <a:gd name="connsiteX8" fmla="*/ 0 w 890331"/>
              <a:gd name="connsiteY8" fmla="*/ 89033 h 2214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0331" h="2214078">
                <a:moveTo>
                  <a:pt x="0" y="89033"/>
                </a:moveTo>
                <a:cubicBezTo>
                  <a:pt x="0" y="39861"/>
                  <a:pt x="39861" y="0"/>
                  <a:pt x="89033" y="0"/>
                </a:cubicBezTo>
                <a:lnTo>
                  <a:pt x="801298" y="0"/>
                </a:lnTo>
                <a:cubicBezTo>
                  <a:pt x="850470" y="0"/>
                  <a:pt x="890331" y="39861"/>
                  <a:pt x="890331" y="89033"/>
                </a:cubicBezTo>
                <a:lnTo>
                  <a:pt x="890331" y="2125045"/>
                </a:lnTo>
                <a:cubicBezTo>
                  <a:pt x="890331" y="2174217"/>
                  <a:pt x="850470" y="2214078"/>
                  <a:pt x="801298" y="2214078"/>
                </a:cubicBezTo>
                <a:lnTo>
                  <a:pt x="89033" y="2214078"/>
                </a:lnTo>
                <a:cubicBezTo>
                  <a:pt x="39861" y="2214078"/>
                  <a:pt x="0" y="2174217"/>
                  <a:pt x="0" y="2125045"/>
                </a:cubicBezTo>
                <a:lnTo>
                  <a:pt x="0" y="89033"/>
                </a:lnTo>
                <a:close/>
              </a:path>
            </a:pathLst>
          </a:custGeom>
          <a:solidFill>
            <a:srgbClr val="0041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133" tIns="48133" rIns="48133" bIns="48133" numCol="1" spcCol="1270" anchor="ctr" anchorCtr="0">
            <a:noAutofit/>
          </a:bodyPr>
          <a:lstStyle/>
          <a:p>
            <a:pPr algn="ctr" defTabSz="333375">
              <a:lnSpc>
                <a:spcPct val="90000"/>
              </a:lnSpc>
              <a:spcAft>
                <a:spcPct val="35000"/>
              </a:spcAft>
            </a:pPr>
            <a:r>
              <a:rPr lang="en-US" sz="1100" dirty="0"/>
              <a:t> Review &amp; Approve</a:t>
            </a:r>
          </a:p>
          <a:p>
            <a:pPr algn="ctr" defTabSz="333375">
              <a:lnSpc>
                <a:spcPct val="90000"/>
              </a:lnSpc>
              <a:spcAft>
                <a:spcPct val="35000"/>
              </a:spcAft>
            </a:pPr>
            <a:r>
              <a:rPr lang="en-US" sz="800" dirty="0"/>
              <a:t>(Executive Council</a:t>
            </a:r>
          </a:p>
          <a:p>
            <a:pPr algn="ctr" defTabSz="333375">
              <a:lnSpc>
                <a:spcPct val="90000"/>
              </a:lnSpc>
              <a:spcAft>
                <a:spcPct val="35000"/>
              </a:spcAft>
            </a:pPr>
            <a:r>
              <a:rPr lang="en-US" sz="800" dirty="0"/>
              <a:t>Board of Trustees)</a:t>
            </a:r>
            <a:endParaRPr lang="en-US" sz="900" dirty="0"/>
          </a:p>
        </p:txBody>
      </p:sp>
      <p:sp>
        <p:nvSpPr>
          <p:cNvPr id="17" name="Freeform 16"/>
          <p:cNvSpPr/>
          <p:nvPr/>
        </p:nvSpPr>
        <p:spPr>
          <a:xfrm>
            <a:off x="5060890" y="2226546"/>
            <a:ext cx="1390670" cy="1316289"/>
          </a:xfrm>
          <a:custGeom>
            <a:avLst/>
            <a:gdLst>
              <a:gd name="connsiteX0" fmla="*/ 0 w 890331"/>
              <a:gd name="connsiteY0" fmla="*/ 89033 h 2214078"/>
              <a:gd name="connsiteX1" fmla="*/ 89033 w 890331"/>
              <a:gd name="connsiteY1" fmla="*/ 0 h 2214078"/>
              <a:gd name="connsiteX2" fmla="*/ 801298 w 890331"/>
              <a:gd name="connsiteY2" fmla="*/ 0 h 2214078"/>
              <a:gd name="connsiteX3" fmla="*/ 890331 w 890331"/>
              <a:gd name="connsiteY3" fmla="*/ 89033 h 2214078"/>
              <a:gd name="connsiteX4" fmla="*/ 890331 w 890331"/>
              <a:gd name="connsiteY4" fmla="*/ 2125045 h 2214078"/>
              <a:gd name="connsiteX5" fmla="*/ 801298 w 890331"/>
              <a:gd name="connsiteY5" fmla="*/ 2214078 h 2214078"/>
              <a:gd name="connsiteX6" fmla="*/ 89033 w 890331"/>
              <a:gd name="connsiteY6" fmla="*/ 2214078 h 2214078"/>
              <a:gd name="connsiteX7" fmla="*/ 0 w 890331"/>
              <a:gd name="connsiteY7" fmla="*/ 2125045 h 2214078"/>
              <a:gd name="connsiteX8" fmla="*/ 0 w 890331"/>
              <a:gd name="connsiteY8" fmla="*/ 89033 h 2214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0331" h="2214078">
                <a:moveTo>
                  <a:pt x="0" y="89033"/>
                </a:moveTo>
                <a:cubicBezTo>
                  <a:pt x="0" y="39861"/>
                  <a:pt x="39861" y="0"/>
                  <a:pt x="89033" y="0"/>
                </a:cubicBezTo>
                <a:lnTo>
                  <a:pt x="801298" y="0"/>
                </a:lnTo>
                <a:cubicBezTo>
                  <a:pt x="850470" y="0"/>
                  <a:pt x="890331" y="39861"/>
                  <a:pt x="890331" y="89033"/>
                </a:cubicBezTo>
                <a:lnTo>
                  <a:pt x="890331" y="2125045"/>
                </a:lnTo>
                <a:cubicBezTo>
                  <a:pt x="890331" y="2174217"/>
                  <a:pt x="850470" y="2214078"/>
                  <a:pt x="801298" y="2214078"/>
                </a:cubicBezTo>
                <a:lnTo>
                  <a:pt x="89033" y="2214078"/>
                </a:lnTo>
                <a:cubicBezTo>
                  <a:pt x="39861" y="2214078"/>
                  <a:pt x="0" y="2174217"/>
                  <a:pt x="0" y="2125045"/>
                </a:cubicBezTo>
                <a:lnTo>
                  <a:pt x="0" y="89033"/>
                </a:lnTo>
                <a:close/>
              </a:path>
            </a:pathLst>
          </a:custGeom>
          <a:solidFill>
            <a:srgbClr val="1A62A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133" tIns="48133" rIns="48133" bIns="48133" numCol="1" spcCol="1270" anchor="ctr" anchorCtr="0">
            <a:noAutofit/>
          </a:bodyPr>
          <a:lstStyle/>
          <a:p>
            <a:pPr algn="ctr" defTabSz="333375">
              <a:lnSpc>
                <a:spcPct val="90000"/>
              </a:lnSpc>
              <a:spcAft>
                <a:spcPct val="35000"/>
              </a:spcAft>
            </a:pPr>
            <a:r>
              <a:rPr lang="en-US" sz="1350" dirty="0"/>
              <a:t>Department Input</a:t>
            </a:r>
          </a:p>
          <a:p>
            <a:pPr algn="ctr" defTabSz="333375">
              <a:lnSpc>
                <a:spcPct val="90000"/>
              </a:lnSpc>
              <a:spcAft>
                <a:spcPct val="35000"/>
              </a:spcAft>
            </a:pPr>
            <a:r>
              <a:rPr lang="en-US" sz="1050" dirty="0"/>
              <a:t>Revenue, Student Labor, Operating Expense</a:t>
            </a:r>
          </a:p>
          <a:p>
            <a:pPr algn="ctr" defTabSz="333375">
              <a:lnSpc>
                <a:spcPct val="90000"/>
              </a:lnSpc>
              <a:spcAft>
                <a:spcPct val="35000"/>
              </a:spcAft>
            </a:pPr>
            <a:r>
              <a:rPr lang="en-US" sz="750" dirty="0"/>
              <a:t>(Department Budget Managers)</a:t>
            </a:r>
          </a:p>
        </p:txBody>
      </p:sp>
      <p:sp>
        <p:nvSpPr>
          <p:cNvPr id="19" name="Freeform 18"/>
          <p:cNvSpPr/>
          <p:nvPr/>
        </p:nvSpPr>
        <p:spPr>
          <a:xfrm>
            <a:off x="6477001" y="1482410"/>
            <a:ext cx="1029216" cy="1495437"/>
          </a:xfrm>
          <a:custGeom>
            <a:avLst/>
            <a:gdLst>
              <a:gd name="connsiteX0" fmla="*/ 0 w 890331"/>
              <a:gd name="connsiteY0" fmla="*/ 89033 h 2214078"/>
              <a:gd name="connsiteX1" fmla="*/ 89033 w 890331"/>
              <a:gd name="connsiteY1" fmla="*/ 0 h 2214078"/>
              <a:gd name="connsiteX2" fmla="*/ 801298 w 890331"/>
              <a:gd name="connsiteY2" fmla="*/ 0 h 2214078"/>
              <a:gd name="connsiteX3" fmla="*/ 890331 w 890331"/>
              <a:gd name="connsiteY3" fmla="*/ 89033 h 2214078"/>
              <a:gd name="connsiteX4" fmla="*/ 890331 w 890331"/>
              <a:gd name="connsiteY4" fmla="*/ 2125045 h 2214078"/>
              <a:gd name="connsiteX5" fmla="*/ 801298 w 890331"/>
              <a:gd name="connsiteY5" fmla="*/ 2214078 h 2214078"/>
              <a:gd name="connsiteX6" fmla="*/ 89033 w 890331"/>
              <a:gd name="connsiteY6" fmla="*/ 2214078 h 2214078"/>
              <a:gd name="connsiteX7" fmla="*/ 0 w 890331"/>
              <a:gd name="connsiteY7" fmla="*/ 2125045 h 2214078"/>
              <a:gd name="connsiteX8" fmla="*/ 0 w 890331"/>
              <a:gd name="connsiteY8" fmla="*/ 89033 h 2214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0331" h="2214078">
                <a:moveTo>
                  <a:pt x="0" y="89033"/>
                </a:moveTo>
                <a:cubicBezTo>
                  <a:pt x="0" y="39861"/>
                  <a:pt x="39861" y="0"/>
                  <a:pt x="89033" y="0"/>
                </a:cubicBezTo>
                <a:lnTo>
                  <a:pt x="801298" y="0"/>
                </a:lnTo>
                <a:cubicBezTo>
                  <a:pt x="850470" y="0"/>
                  <a:pt x="890331" y="39861"/>
                  <a:pt x="890331" y="89033"/>
                </a:cubicBezTo>
                <a:lnTo>
                  <a:pt x="890331" y="2125045"/>
                </a:lnTo>
                <a:cubicBezTo>
                  <a:pt x="890331" y="2174217"/>
                  <a:pt x="850470" y="2214078"/>
                  <a:pt x="801298" y="2214078"/>
                </a:cubicBezTo>
                <a:lnTo>
                  <a:pt x="89033" y="2214078"/>
                </a:lnTo>
                <a:cubicBezTo>
                  <a:pt x="39861" y="2214078"/>
                  <a:pt x="0" y="2174217"/>
                  <a:pt x="0" y="2125045"/>
                </a:cubicBezTo>
                <a:lnTo>
                  <a:pt x="0" y="89033"/>
                </a:lnTo>
                <a:close/>
              </a:path>
            </a:pathLst>
          </a:custGeom>
          <a:solidFill>
            <a:srgbClr val="1A62A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133" tIns="48133" rIns="48133" bIns="48133" numCol="1" spcCol="1270" anchor="ctr" anchorCtr="0">
            <a:noAutofit/>
          </a:bodyPr>
          <a:lstStyle/>
          <a:p>
            <a:pPr algn="ctr" defTabSz="333375">
              <a:lnSpc>
                <a:spcPct val="90000"/>
              </a:lnSpc>
              <a:spcAft>
                <a:spcPct val="35000"/>
              </a:spcAft>
            </a:pPr>
            <a:r>
              <a:rPr lang="en-US" sz="1200" dirty="0"/>
              <a:t>Consolidate,  Review,  Revise  Budget </a:t>
            </a:r>
          </a:p>
          <a:p>
            <a:pPr algn="ctr" defTabSz="333375">
              <a:lnSpc>
                <a:spcPct val="90000"/>
              </a:lnSpc>
              <a:spcAft>
                <a:spcPct val="35000"/>
              </a:spcAft>
            </a:pPr>
            <a:r>
              <a:rPr lang="en-US" sz="750" dirty="0"/>
              <a:t>(Deans / VP’s, Finance)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20004" y="228419"/>
            <a:ext cx="52894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Annual Budget Process &amp; Timeline</a:t>
            </a:r>
          </a:p>
        </p:txBody>
      </p:sp>
      <p:sp>
        <p:nvSpPr>
          <p:cNvPr id="3" name="Pentagon 2"/>
          <p:cNvSpPr/>
          <p:nvPr/>
        </p:nvSpPr>
        <p:spPr>
          <a:xfrm>
            <a:off x="1212417" y="988657"/>
            <a:ext cx="880959" cy="411111"/>
          </a:xfrm>
          <a:prstGeom prst="homePlate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/>
              <a:t>September</a:t>
            </a:r>
          </a:p>
        </p:txBody>
      </p:sp>
      <p:sp>
        <p:nvSpPr>
          <p:cNvPr id="21" name="Pentagon 20"/>
          <p:cNvSpPr/>
          <p:nvPr/>
        </p:nvSpPr>
        <p:spPr>
          <a:xfrm>
            <a:off x="4932008" y="980831"/>
            <a:ext cx="780657" cy="436231"/>
          </a:xfrm>
          <a:prstGeom prst="homePlate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/>
              <a:t>Jan</a:t>
            </a:r>
          </a:p>
        </p:txBody>
      </p:sp>
      <p:sp>
        <p:nvSpPr>
          <p:cNvPr id="22" name="Pentagon 21"/>
          <p:cNvSpPr/>
          <p:nvPr/>
        </p:nvSpPr>
        <p:spPr>
          <a:xfrm>
            <a:off x="8175601" y="992518"/>
            <a:ext cx="634751" cy="436232"/>
          </a:xfrm>
          <a:prstGeom prst="homePlate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/>
              <a:t>May</a:t>
            </a:r>
          </a:p>
        </p:txBody>
      </p:sp>
      <p:sp>
        <p:nvSpPr>
          <p:cNvPr id="26" name="Freeform 25"/>
          <p:cNvSpPr/>
          <p:nvPr/>
        </p:nvSpPr>
        <p:spPr>
          <a:xfrm>
            <a:off x="2482865" y="2218458"/>
            <a:ext cx="2539077" cy="644968"/>
          </a:xfrm>
          <a:custGeom>
            <a:avLst/>
            <a:gdLst>
              <a:gd name="connsiteX0" fmla="*/ 0 w 890331"/>
              <a:gd name="connsiteY0" fmla="*/ 89033 h 2214078"/>
              <a:gd name="connsiteX1" fmla="*/ 89033 w 890331"/>
              <a:gd name="connsiteY1" fmla="*/ 0 h 2214078"/>
              <a:gd name="connsiteX2" fmla="*/ 801298 w 890331"/>
              <a:gd name="connsiteY2" fmla="*/ 0 h 2214078"/>
              <a:gd name="connsiteX3" fmla="*/ 890331 w 890331"/>
              <a:gd name="connsiteY3" fmla="*/ 89033 h 2214078"/>
              <a:gd name="connsiteX4" fmla="*/ 890331 w 890331"/>
              <a:gd name="connsiteY4" fmla="*/ 2125045 h 2214078"/>
              <a:gd name="connsiteX5" fmla="*/ 801298 w 890331"/>
              <a:gd name="connsiteY5" fmla="*/ 2214078 h 2214078"/>
              <a:gd name="connsiteX6" fmla="*/ 89033 w 890331"/>
              <a:gd name="connsiteY6" fmla="*/ 2214078 h 2214078"/>
              <a:gd name="connsiteX7" fmla="*/ 0 w 890331"/>
              <a:gd name="connsiteY7" fmla="*/ 2125045 h 2214078"/>
              <a:gd name="connsiteX8" fmla="*/ 0 w 890331"/>
              <a:gd name="connsiteY8" fmla="*/ 89033 h 2214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0331" h="2214078">
                <a:moveTo>
                  <a:pt x="0" y="89033"/>
                </a:moveTo>
                <a:cubicBezTo>
                  <a:pt x="0" y="39861"/>
                  <a:pt x="39861" y="0"/>
                  <a:pt x="89033" y="0"/>
                </a:cubicBezTo>
                <a:lnTo>
                  <a:pt x="801298" y="0"/>
                </a:lnTo>
                <a:cubicBezTo>
                  <a:pt x="850470" y="0"/>
                  <a:pt x="890331" y="39861"/>
                  <a:pt x="890331" y="89033"/>
                </a:cubicBezTo>
                <a:lnTo>
                  <a:pt x="890331" y="2125045"/>
                </a:lnTo>
                <a:cubicBezTo>
                  <a:pt x="890331" y="2174217"/>
                  <a:pt x="850470" y="2214078"/>
                  <a:pt x="801298" y="2214078"/>
                </a:cubicBezTo>
                <a:lnTo>
                  <a:pt x="89033" y="2214078"/>
                </a:lnTo>
                <a:cubicBezTo>
                  <a:pt x="39861" y="2214078"/>
                  <a:pt x="0" y="2174217"/>
                  <a:pt x="0" y="2125045"/>
                </a:cubicBezTo>
                <a:lnTo>
                  <a:pt x="0" y="89033"/>
                </a:lnTo>
                <a:close/>
              </a:path>
            </a:pathLst>
          </a:custGeom>
          <a:solidFill>
            <a:srgbClr val="1A62A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993" tIns="70993" rIns="70993" bIns="70993" numCol="1" spcCol="1270" anchor="ctr" anchorCtr="0">
            <a:noAutofit/>
          </a:bodyPr>
          <a:lstStyle/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1350" dirty="0"/>
              <a:t>Position Details</a:t>
            </a:r>
          </a:p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750" dirty="0"/>
              <a:t>(Deans, VP’s and Finance)</a:t>
            </a:r>
          </a:p>
        </p:txBody>
      </p:sp>
      <p:sp>
        <p:nvSpPr>
          <p:cNvPr id="27" name="Freeform 26"/>
          <p:cNvSpPr/>
          <p:nvPr/>
        </p:nvSpPr>
        <p:spPr>
          <a:xfrm>
            <a:off x="2468532" y="3569854"/>
            <a:ext cx="4008468" cy="498877"/>
          </a:xfrm>
          <a:custGeom>
            <a:avLst/>
            <a:gdLst>
              <a:gd name="connsiteX0" fmla="*/ 0 w 890331"/>
              <a:gd name="connsiteY0" fmla="*/ 89033 h 2214078"/>
              <a:gd name="connsiteX1" fmla="*/ 89033 w 890331"/>
              <a:gd name="connsiteY1" fmla="*/ 0 h 2214078"/>
              <a:gd name="connsiteX2" fmla="*/ 801298 w 890331"/>
              <a:gd name="connsiteY2" fmla="*/ 0 h 2214078"/>
              <a:gd name="connsiteX3" fmla="*/ 890331 w 890331"/>
              <a:gd name="connsiteY3" fmla="*/ 89033 h 2214078"/>
              <a:gd name="connsiteX4" fmla="*/ 890331 w 890331"/>
              <a:gd name="connsiteY4" fmla="*/ 2125045 h 2214078"/>
              <a:gd name="connsiteX5" fmla="*/ 801298 w 890331"/>
              <a:gd name="connsiteY5" fmla="*/ 2214078 h 2214078"/>
              <a:gd name="connsiteX6" fmla="*/ 89033 w 890331"/>
              <a:gd name="connsiteY6" fmla="*/ 2214078 h 2214078"/>
              <a:gd name="connsiteX7" fmla="*/ 0 w 890331"/>
              <a:gd name="connsiteY7" fmla="*/ 2125045 h 2214078"/>
              <a:gd name="connsiteX8" fmla="*/ 0 w 890331"/>
              <a:gd name="connsiteY8" fmla="*/ 89033 h 2214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0331" h="2214078">
                <a:moveTo>
                  <a:pt x="0" y="89033"/>
                </a:moveTo>
                <a:cubicBezTo>
                  <a:pt x="0" y="39861"/>
                  <a:pt x="39861" y="0"/>
                  <a:pt x="89033" y="0"/>
                </a:cubicBezTo>
                <a:lnTo>
                  <a:pt x="801298" y="0"/>
                </a:lnTo>
                <a:cubicBezTo>
                  <a:pt x="850470" y="0"/>
                  <a:pt x="890331" y="39861"/>
                  <a:pt x="890331" y="89033"/>
                </a:cubicBezTo>
                <a:lnTo>
                  <a:pt x="890331" y="2125045"/>
                </a:lnTo>
                <a:cubicBezTo>
                  <a:pt x="890331" y="2174217"/>
                  <a:pt x="850470" y="2214078"/>
                  <a:pt x="801298" y="2214078"/>
                </a:cubicBezTo>
                <a:lnTo>
                  <a:pt x="89033" y="2214078"/>
                </a:lnTo>
                <a:cubicBezTo>
                  <a:pt x="39861" y="2214078"/>
                  <a:pt x="0" y="2174217"/>
                  <a:pt x="0" y="2125045"/>
                </a:cubicBezTo>
                <a:lnTo>
                  <a:pt x="0" y="89033"/>
                </a:lnTo>
                <a:close/>
              </a:path>
            </a:pathLst>
          </a:custGeom>
          <a:solidFill>
            <a:srgbClr val="1A62A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993" tIns="70993" rIns="70993" bIns="70993" numCol="1" spcCol="1270" anchor="ctr" anchorCtr="0">
            <a:noAutofit/>
          </a:bodyPr>
          <a:lstStyle/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1350" dirty="0"/>
              <a:t>Refine and Update Assumptions</a:t>
            </a:r>
          </a:p>
        </p:txBody>
      </p:sp>
      <p:sp>
        <p:nvSpPr>
          <p:cNvPr id="28" name="Freeform 27"/>
          <p:cNvSpPr/>
          <p:nvPr/>
        </p:nvSpPr>
        <p:spPr>
          <a:xfrm>
            <a:off x="2458278" y="4092446"/>
            <a:ext cx="1173431" cy="683596"/>
          </a:xfrm>
          <a:custGeom>
            <a:avLst/>
            <a:gdLst>
              <a:gd name="connsiteX0" fmla="*/ 0 w 890331"/>
              <a:gd name="connsiteY0" fmla="*/ 89033 h 2214078"/>
              <a:gd name="connsiteX1" fmla="*/ 89033 w 890331"/>
              <a:gd name="connsiteY1" fmla="*/ 0 h 2214078"/>
              <a:gd name="connsiteX2" fmla="*/ 801298 w 890331"/>
              <a:gd name="connsiteY2" fmla="*/ 0 h 2214078"/>
              <a:gd name="connsiteX3" fmla="*/ 890331 w 890331"/>
              <a:gd name="connsiteY3" fmla="*/ 89033 h 2214078"/>
              <a:gd name="connsiteX4" fmla="*/ 890331 w 890331"/>
              <a:gd name="connsiteY4" fmla="*/ 2125045 h 2214078"/>
              <a:gd name="connsiteX5" fmla="*/ 801298 w 890331"/>
              <a:gd name="connsiteY5" fmla="*/ 2214078 h 2214078"/>
              <a:gd name="connsiteX6" fmla="*/ 89033 w 890331"/>
              <a:gd name="connsiteY6" fmla="*/ 2214078 h 2214078"/>
              <a:gd name="connsiteX7" fmla="*/ 0 w 890331"/>
              <a:gd name="connsiteY7" fmla="*/ 2125045 h 2214078"/>
              <a:gd name="connsiteX8" fmla="*/ 0 w 890331"/>
              <a:gd name="connsiteY8" fmla="*/ 89033 h 2214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0331" h="2214078">
                <a:moveTo>
                  <a:pt x="0" y="89033"/>
                </a:moveTo>
                <a:cubicBezTo>
                  <a:pt x="0" y="39861"/>
                  <a:pt x="39861" y="0"/>
                  <a:pt x="89033" y="0"/>
                </a:cubicBezTo>
                <a:lnTo>
                  <a:pt x="801298" y="0"/>
                </a:lnTo>
                <a:cubicBezTo>
                  <a:pt x="850470" y="0"/>
                  <a:pt x="890331" y="39861"/>
                  <a:pt x="890331" y="89033"/>
                </a:cubicBezTo>
                <a:lnTo>
                  <a:pt x="890331" y="2125045"/>
                </a:lnTo>
                <a:cubicBezTo>
                  <a:pt x="890331" y="2174217"/>
                  <a:pt x="850470" y="2214078"/>
                  <a:pt x="801298" y="2214078"/>
                </a:cubicBezTo>
                <a:lnTo>
                  <a:pt x="89033" y="2214078"/>
                </a:lnTo>
                <a:cubicBezTo>
                  <a:pt x="39861" y="2214078"/>
                  <a:pt x="0" y="2174217"/>
                  <a:pt x="0" y="2125045"/>
                </a:cubicBezTo>
                <a:lnTo>
                  <a:pt x="0" y="89033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993" tIns="70993" rIns="70993" bIns="70993" numCol="1" spcCol="1270" anchor="ctr" anchorCtr="0">
            <a:noAutofit/>
          </a:bodyPr>
          <a:lstStyle/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1200" dirty="0"/>
              <a:t>Submit Capital Requests</a:t>
            </a:r>
          </a:p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700" dirty="0"/>
              <a:t>(Departments, Dean’s, VP’s, Facilities, IT)</a:t>
            </a:r>
          </a:p>
        </p:txBody>
      </p:sp>
      <p:sp>
        <p:nvSpPr>
          <p:cNvPr id="29" name="Pentagon 28"/>
          <p:cNvSpPr/>
          <p:nvPr/>
        </p:nvSpPr>
        <p:spPr>
          <a:xfrm>
            <a:off x="2110951" y="986601"/>
            <a:ext cx="1075217" cy="436231"/>
          </a:xfrm>
          <a:prstGeom prst="homePlate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/>
              <a:t>October</a:t>
            </a:r>
          </a:p>
        </p:txBody>
      </p:sp>
      <p:sp>
        <p:nvSpPr>
          <p:cNvPr id="39" name="Freeform 38"/>
          <p:cNvSpPr/>
          <p:nvPr/>
        </p:nvSpPr>
        <p:spPr>
          <a:xfrm>
            <a:off x="3644961" y="4096578"/>
            <a:ext cx="1457828" cy="693222"/>
          </a:xfrm>
          <a:custGeom>
            <a:avLst/>
            <a:gdLst>
              <a:gd name="connsiteX0" fmla="*/ 0 w 890331"/>
              <a:gd name="connsiteY0" fmla="*/ 89033 h 2214078"/>
              <a:gd name="connsiteX1" fmla="*/ 89033 w 890331"/>
              <a:gd name="connsiteY1" fmla="*/ 0 h 2214078"/>
              <a:gd name="connsiteX2" fmla="*/ 801298 w 890331"/>
              <a:gd name="connsiteY2" fmla="*/ 0 h 2214078"/>
              <a:gd name="connsiteX3" fmla="*/ 890331 w 890331"/>
              <a:gd name="connsiteY3" fmla="*/ 89033 h 2214078"/>
              <a:gd name="connsiteX4" fmla="*/ 890331 w 890331"/>
              <a:gd name="connsiteY4" fmla="*/ 2125045 h 2214078"/>
              <a:gd name="connsiteX5" fmla="*/ 801298 w 890331"/>
              <a:gd name="connsiteY5" fmla="*/ 2214078 h 2214078"/>
              <a:gd name="connsiteX6" fmla="*/ 89033 w 890331"/>
              <a:gd name="connsiteY6" fmla="*/ 2214078 h 2214078"/>
              <a:gd name="connsiteX7" fmla="*/ 0 w 890331"/>
              <a:gd name="connsiteY7" fmla="*/ 2125045 h 2214078"/>
              <a:gd name="connsiteX8" fmla="*/ 0 w 890331"/>
              <a:gd name="connsiteY8" fmla="*/ 89033 h 2214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0331" h="2214078">
                <a:moveTo>
                  <a:pt x="0" y="89033"/>
                </a:moveTo>
                <a:cubicBezTo>
                  <a:pt x="0" y="39861"/>
                  <a:pt x="39861" y="0"/>
                  <a:pt x="89033" y="0"/>
                </a:cubicBezTo>
                <a:lnTo>
                  <a:pt x="801298" y="0"/>
                </a:lnTo>
                <a:cubicBezTo>
                  <a:pt x="850470" y="0"/>
                  <a:pt x="890331" y="39861"/>
                  <a:pt x="890331" y="89033"/>
                </a:cubicBezTo>
                <a:lnTo>
                  <a:pt x="890331" y="2125045"/>
                </a:lnTo>
                <a:cubicBezTo>
                  <a:pt x="890331" y="2174217"/>
                  <a:pt x="850470" y="2214078"/>
                  <a:pt x="801298" y="2214078"/>
                </a:cubicBezTo>
                <a:lnTo>
                  <a:pt x="89033" y="2214078"/>
                </a:lnTo>
                <a:cubicBezTo>
                  <a:pt x="39861" y="2214078"/>
                  <a:pt x="0" y="2174217"/>
                  <a:pt x="0" y="2125045"/>
                </a:cubicBezTo>
                <a:lnTo>
                  <a:pt x="0" y="89033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993" tIns="70993" rIns="70993" bIns="70993" numCol="1" spcCol="1270" anchor="ctr" anchorCtr="0">
            <a:noAutofit/>
          </a:bodyPr>
          <a:lstStyle/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1350" dirty="0"/>
              <a:t>Prioritize Capital Requests</a:t>
            </a:r>
          </a:p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750" dirty="0"/>
              <a:t>(Dean’s, VP’s, Facilities, IT)</a:t>
            </a:r>
          </a:p>
        </p:txBody>
      </p:sp>
      <p:sp>
        <p:nvSpPr>
          <p:cNvPr id="41" name="Pentagon 40"/>
          <p:cNvSpPr/>
          <p:nvPr/>
        </p:nvSpPr>
        <p:spPr>
          <a:xfrm>
            <a:off x="7524964" y="992518"/>
            <a:ext cx="599283" cy="436232"/>
          </a:xfrm>
          <a:prstGeom prst="homePlate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/>
              <a:t>April</a:t>
            </a:r>
          </a:p>
        </p:txBody>
      </p:sp>
      <p:sp>
        <p:nvSpPr>
          <p:cNvPr id="42" name="Pentagon 41"/>
          <p:cNvSpPr/>
          <p:nvPr/>
        </p:nvSpPr>
        <p:spPr>
          <a:xfrm>
            <a:off x="3204840" y="979588"/>
            <a:ext cx="933364" cy="436232"/>
          </a:xfrm>
          <a:prstGeom prst="homePlate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/>
              <a:t>November</a:t>
            </a:r>
          </a:p>
        </p:txBody>
      </p:sp>
      <p:sp>
        <p:nvSpPr>
          <p:cNvPr id="43" name="Pentagon 42"/>
          <p:cNvSpPr/>
          <p:nvPr/>
        </p:nvSpPr>
        <p:spPr>
          <a:xfrm>
            <a:off x="4138204" y="984162"/>
            <a:ext cx="780657" cy="436232"/>
          </a:xfrm>
          <a:prstGeom prst="homePlate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/>
              <a:t>December</a:t>
            </a:r>
          </a:p>
        </p:txBody>
      </p:sp>
      <p:sp>
        <p:nvSpPr>
          <p:cNvPr id="44" name="Pentagon 43"/>
          <p:cNvSpPr/>
          <p:nvPr/>
        </p:nvSpPr>
        <p:spPr>
          <a:xfrm>
            <a:off x="5738199" y="980830"/>
            <a:ext cx="933363" cy="436231"/>
          </a:xfrm>
          <a:prstGeom prst="homePlate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/>
              <a:t>Feb</a:t>
            </a:r>
          </a:p>
        </p:txBody>
      </p:sp>
      <p:sp>
        <p:nvSpPr>
          <p:cNvPr id="45" name="Freeform 44"/>
          <p:cNvSpPr/>
          <p:nvPr/>
        </p:nvSpPr>
        <p:spPr>
          <a:xfrm>
            <a:off x="5110393" y="4104000"/>
            <a:ext cx="1447801" cy="685800"/>
          </a:xfrm>
          <a:custGeom>
            <a:avLst/>
            <a:gdLst>
              <a:gd name="connsiteX0" fmla="*/ 0 w 890331"/>
              <a:gd name="connsiteY0" fmla="*/ 89033 h 2214078"/>
              <a:gd name="connsiteX1" fmla="*/ 89033 w 890331"/>
              <a:gd name="connsiteY1" fmla="*/ 0 h 2214078"/>
              <a:gd name="connsiteX2" fmla="*/ 801298 w 890331"/>
              <a:gd name="connsiteY2" fmla="*/ 0 h 2214078"/>
              <a:gd name="connsiteX3" fmla="*/ 890331 w 890331"/>
              <a:gd name="connsiteY3" fmla="*/ 89033 h 2214078"/>
              <a:gd name="connsiteX4" fmla="*/ 890331 w 890331"/>
              <a:gd name="connsiteY4" fmla="*/ 2125045 h 2214078"/>
              <a:gd name="connsiteX5" fmla="*/ 801298 w 890331"/>
              <a:gd name="connsiteY5" fmla="*/ 2214078 h 2214078"/>
              <a:gd name="connsiteX6" fmla="*/ 89033 w 890331"/>
              <a:gd name="connsiteY6" fmla="*/ 2214078 h 2214078"/>
              <a:gd name="connsiteX7" fmla="*/ 0 w 890331"/>
              <a:gd name="connsiteY7" fmla="*/ 2125045 h 2214078"/>
              <a:gd name="connsiteX8" fmla="*/ 0 w 890331"/>
              <a:gd name="connsiteY8" fmla="*/ 89033 h 2214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0331" h="2214078">
                <a:moveTo>
                  <a:pt x="0" y="89033"/>
                </a:moveTo>
                <a:cubicBezTo>
                  <a:pt x="0" y="39861"/>
                  <a:pt x="39861" y="0"/>
                  <a:pt x="89033" y="0"/>
                </a:cubicBezTo>
                <a:lnTo>
                  <a:pt x="801298" y="0"/>
                </a:lnTo>
                <a:cubicBezTo>
                  <a:pt x="850470" y="0"/>
                  <a:pt x="890331" y="39861"/>
                  <a:pt x="890331" y="89033"/>
                </a:cubicBezTo>
                <a:lnTo>
                  <a:pt x="890331" y="2125045"/>
                </a:lnTo>
                <a:cubicBezTo>
                  <a:pt x="890331" y="2174217"/>
                  <a:pt x="850470" y="2214078"/>
                  <a:pt x="801298" y="2214078"/>
                </a:cubicBezTo>
                <a:lnTo>
                  <a:pt x="89033" y="2214078"/>
                </a:lnTo>
                <a:cubicBezTo>
                  <a:pt x="39861" y="2214078"/>
                  <a:pt x="0" y="2174217"/>
                  <a:pt x="0" y="2125045"/>
                </a:cubicBezTo>
                <a:lnTo>
                  <a:pt x="0" y="89033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993" tIns="70993" rIns="70993" bIns="70993" numCol="1" spcCol="1270" anchor="ctr" anchorCtr="0">
            <a:noAutofit/>
          </a:bodyPr>
          <a:lstStyle/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1200" dirty="0"/>
              <a:t>Capital Budget Review &amp; Approve</a:t>
            </a:r>
          </a:p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750" dirty="0"/>
              <a:t>(Board of Trustees)</a:t>
            </a:r>
          </a:p>
        </p:txBody>
      </p:sp>
      <p:sp>
        <p:nvSpPr>
          <p:cNvPr id="46" name="Pentagon 45"/>
          <p:cNvSpPr/>
          <p:nvPr/>
        </p:nvSpPr>
        <p:spPr>
          <a:xfrm>
            <a:off x="6692953" y="992519"/>
            <a:ext cx="780657" cy="436231"/>
          </a:xfrm>
          <a:prstGeom prst="homePlate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/>
              <a:t>March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5214" y="4935751"/>
            <a:ext cx="476412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50" i="1" dirty="0"/>
              <a:t>8/2022</a:t>
            </a:r>
          </a:p>
        </p:txBody>
      </p:sp>
      <p:sp>
        <p:nvSpPr>
          <p:cNvPr id="25" name="Pentagon 2">
            <a:extLst>
              <a:ext uri="{FF2B5EF4-FFF2-40B4-BE49-F238E27FC236}">
                <a16:creationId xmlns:a16="http://schemas.microsoft.com/office/drawing/2014/main" id="{13D95F80-F59F-476F-9113-E907419265F2}"/>
              </a:ext>
            </a:extLst>
          </p:cNvPr>
          <p:cNvSpPr/>
          <p:nvPr/>
        </p:nvSpPr>
        <p:spPr>
          <a:xfrm>
            <a:off x="322831" y="986601"/>
            <a:ext cx="880959" cy="411111"/>
          </a:xfrm>
          <a:prstGeom prst="homePlate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/>
              <a:t>August</a:t>
            </a:r>
          </a:p>
        </p:txBody>
      </p:sp>
      <p:sp>
        <p:nvSpPr>
          <p:cNvPr id="30" name="Freeform 4">
            <a:extLst>
              <a:ext uri="{FF2B5EF4-FFF2-40B4-BE49-F238E27FC236}">
                <a16:creationId xmlns:a16="http://schemas.microsoft.com/office/drawing/2014/main" id="{15AADA77-F5C5-486A-AC98-6610C34A7DD1}"/>
              </a:ext>
            </a:extLst>
          </p:cNvPr>
          <p:cNvSpPr/>
          <p:nvPr/>
        </p:nvSpPr>
        <p:spPr>
          <a:xfrm>
            <a:off x="141476" y="1482410"/>
            <a:ext cx="1039038" cy="3299140"/>
          </a:xfrm>
          <a:custGeom>
            <a:avLst/>
            <a:gdLst>
              <a:gd name="connsiteX0" fmla="*/ 0 w 890331"/>
              <a:gd name="connsiteY0" fmla="*/ 89033 h 2214078"/>
              <a:gd name="connsiteX1" fmla="*/ 89033 w 890331"/>
              <a:gd name="connsiteY1" fmla="*/ 0 h 2214078"/>
              <a:gd name="connsiteX2" fmla="*/ 801298 w 890331"/>
              <a:gd name="connsiteY2" fmla="*/ 0 h 2214078"/>
              <a:gd name="connsiteX3" fmla="*/ 890331 w 890331"/>
              <a:gd name="connsiteY3" fmla="*/ 89033 h 2214078"/>
              <a:gd name="connsiteX4" fmla="*/ 890331 w 890331"/>
              <a:gd name="connsiteY4" fmla="*/ 2125045 h 2214078"/>
              <a:gd name="connsiteX5" fmla="*/ 801298 w 890331"/>
              <a:gd name="connsiteY5" fmla="*/ 2214078 h 2214078"/>
              <a:gd name="connsiteX6" fmla="*/ 89033 w 890331"/>
              <a:gd name="connsiteY6" fmla="*/ 2214078 h 2214078"/>
              <a:gd name="connsiteX7" fmla="*/ 0 w 890331"/>
              <a:gd name="connsiteY7" fmla="*/ 2125045 h 2214078"/>
              <a:gd name="connsiteX8" fmla="*/ 0 w 890331"/>
              <a:gd name="connsiteY8" fmla="*/ 89033 h 2214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0331" h="2214078">
                <a:moveTo>
                  <a:pt x="0" y="89033"/>
                </a:moveTo>
                <a:cubicBezTo>
                  <a:pt x="0" y="39861"/>
                  <a:pt x="39861" y="0"/>
                  <a:pt x="89033" y="0"/>
                </a:cubicBezTo>
                <a:lnTo>
                  <a:pt x="801298" y="0"/>
                </a:lnTo>
                <a:cubicBezTo>
                  <a:pt x="850470" y="0"/>
                  <a:pt x="890331" y="39861"/>
                  <a:pt x="890331" y="89033"/>
                </a:cubicBezTo>
                <a:lnTo>
                  <a:pt x="890331" y="2125045"/>
                </a:lnTo>
                <a:cubicBezTo>
                  <a:pt x="890331" y="2174217"/>
                  <a:pt x="850470" y="2214078"/>
                  <a:pt x="801298" y="2214078"/>
                </a:cubicBezTo>
                <a:lnTo>
                  <a:pt x="89033" y="2214078"/>
                </a:lnTo>
                <a:cubicBezTo>
                  <a:pt x="39861" y="2214078"/>
                  <a:pt x="0" y="2174217"/>
                  <a:pt x="0" y="2125045"/>
                </a:cubicBezTo>
                <a:lnTo>
                  <a:pt x="0" y="89033"/>
                </a:lnTo>
                <a:close/>
              </a:path>
            </a:pathLst>
          </a:custGeom>
          <a:solidFill>
            <a:srgbClr val="1A62A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993" tIns="70993" rIns="70993" bIns="70993" numCol="1" spcCol="1270" anchor="ctr" anchorCtr="0">
            <a:noAutofit/>
          </a:bodyPr>
          <a:lstStyle/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1350" dirty="0"/>
              <a:t>Multi-Year Projection</a:t>
            </a:r>
          </a:p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1100" dirty="0"/>
              <a:t>(Finance)</a:t>
            </a:r>
          </a:p>
        </p:txBody>
      </p:sp>
      <p:sp>
        <p:nvSpPr>
          <p:cNvPr id="31" name="Freeform 25">
            <a:extLst>
              <a:ext uri="{FF2B5EF4-FFF2-40B4-BE49-F238E27FC236}">
                <a16:creationId xmlns:a16="http://schemas.microsoft.com/office/drawing/2014/main" id="{DEEE16C5-857E-4055-A13B-9949F122EB8A}"/>
              </a:ext>
            </a:extLst>
          </p:cNvPr>
          <p:cNvSpPr/>
          <p:nvPr/>
        </p:nvSpPr>
        <p:spPr>
          <a:xfrm>
            <a:off x="2484521" y="2886720"/>
            <a:ext cx="2527805" cy="656115"/>
          </a:xfrm>
          <a:custGeom>
            <a:avLst/>
            <a:gdLst>
              <a:gd name="connsiteX0" fmla="*/ 0 w 890331"/>
              <a:gd name="connsiteY0" fmla="*/ 89033 h 2214078"/>
              <a:gd name="connsiteX1" fmla="*/ 89033 w 890331"/>
              <a:gd name="connsiteY1" fmla="*/ 0 h 2214078"/>
              <a:gd name="connsiteX2" fmla="*/ 801298 w 890331"/>
              <a:gd name="connsiteY2" fmla="*/ 0 h 2214078"/>
              <a:gd name="connsiteX3" fmla="*/ 890331 w 890331"/>
              <a:gd name="connsiteY3" fmla="*/ 89033 h 2214078"/>
              <a:gd name="connsiteX4" fmla="*/ 890331 w 890331"/>
              <a:gd name="connsiteY4" fmla="*/ 2125045 h 2214078"/>
              <a:gd name="connsiteX5" fmla="*/ 801298 w 890331"/>
              <a:gd name="connsiteY5" fmla="*/ 2214078 h 2214078"/>
              <a:gd name="connsiteX6" fmla="*/ 89033 w 890331"/>
              <a:gd name="connsiteY6" fmla="*/ 2214078 h 2214078"/>
              <a:gd name="connsiteX7" fmla="*/ 0 w 890331"/>
              <a:gd name="connsiteY7" fmla="*/ 2125045 h 2214078"/>
              <a:gd name="connsiteX8" fmla="*/ 0 w 890331"/>
              <a:gd name="connsiteY8" fmla="*/ 89033 h 2214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0331" h="2214078">
                <a:moveTo>
                  <a:pt x="0" y="89033"/>
                </a:moveTo>
                <a:cubicBezTo>
                  <a:pt x="0" y="39861"/>
                  <a:pt x="39861" y="0"/>
                  <a:pt x="89033" y="0"/>
                </a:cubicBezTo>
                <a:lnTo>
                  <a:pt x="801298" y="0"/>
                </a:lnTo>
                <a:cubicBezTo>
                  <a:pt x="850470" y="0"/>
                  <a:pt x="890331" y="39861"/>
                  <a:pt x="890331" y="89033"/>
                </a:cubicBezTo>
                <a:lnTo>
                  <a:pt x="890331" y="2125045"/>
                </a:lnTo>
                <a:cubicBezTo>
                  <a:pt x="890331" y="2174217"/>
                  <a:pt x="850470" y="2214078"/>
                  <a:pt x="801298" y="2214078"/>
                </a:cubicBezTo>
                <a:lnTo>
                  <a:pt x="89033" y="2214078"/>
                </a:lnTo>
                <a:cubicBezTo>
                  <a:pt x="39861" y="2214078"/>
                  <a:pt x="0" y="2174217"/>
                  <a:pt x="0" y="2125045"/>
                </a:cubicBezTo>
                <a:lnTo>
                  <a:pt x="0" y="89033"/>
                </a:lnTo>
                <a:close/>
              </a:path>
            </a:pathLst>
          </a:custGeom>
          <a:solidFill>
            <a:srgbClr val="1A62A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993" tIns="70993" rIns="70993" bIns="70993" numCol="1" spcCol="1270" anchor="ctr" anchorCtr="0">
            <a:noAutofit/>
          </a:bodyPr>
          <a:lstStyle/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1350" dirty="0"/>
              <a:t>Operating Expense Guidelines</a:t>
            </a:r>
          </a:p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750" dirty="0"/>
              <a:t>(Deans, VP’s and Finance)</a:t>
            </a:r>
          </a:p>
        </p:txBody>
      </p:sp>
      <p:sp>
        <p:nvSpPr>
          <p:cNvPr id="32" name="Freeform 25">
            <a:extLst>
              <a:ext uri="{FF2B5EF4-FFF2-40B4-BE49-F238E27FC236}">
                <a16:creationId xmlns:a16="http://schemas.microsoft.com/office/drawing/2014/main" id="{B75FA8B9-F942-4C58-BD17-B4B127BB136E}"/>
              </a:ext>
            </a:extLst>
          </p:cNvPr>
          <p:cNvSpPr/>
          <p:nvPr/>
        </p:nvSpPr>
        <p:spPr>
          <a:xfrm>
            <a:off x="2482865" y="1513316"/>
            <a:ext cx="3974213" cy="685007"/>
          </a:xfrm>
          <a:custGeom>
            <a:avLst/>
            <a:gdLst>
              <a:gd name="connsiteX0" fmla="*/ 0 w 890331"/>
              <a:gd name="connsiteY0" fmla="*/ 89033 h 2214078"/>
              <a:gd name="connsiteX1" fmla="*/ 89033 w 890331"/>
              <a:gd name="connsiteY1" fmla="*/ 0 h 2214078"/>
              <a:gd name="connsiteX2" fmla="*/ 801298 w 890331"/>
              <a:gd name="connsiteY2" fmla="*/ 0 h 2214078"/>
              <a:gd name="connsiteX3" fmla="*/ 890331 w 890331"/>
              <a:gd name="connsiteY3" fmla="*/ 89033 h 2214078"/>
              <a:gd name="connsiteX4" fmla="*/ 890331 w 890331"/>
              <a:gd name="connsiteY4" fmla="*/ 2125045 h 2214078"/>
              <a:gd name="connsiteX5" fmla="*/ 801298 w 890331"/>
              <a:gd name="connsiteY5" fmla="*/ 2214078 h 2214078"/>
              <a:gd name="connsiteX6" fmla="*/ 89033 w 890331"/>
              <a:gd name="connsiteY6" fmla="*/ 2214078 h 2214078"/>
              <a:gd name="connsiteX7" fmla="*/ 0 w 890331"/>
              <a:gd name="connsiteY7" fmla="*/ 2125045 h 2214078"/>
              <a:gd name="connsiteX8" fmla="*/ 0 w 890331"/>
              <a:gd name="connsiteY8" fmla="*/ 89033 h 2214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0331" h="2214078">
                <a:moveTo>
                  <a:pt x="0" y="89033"/>
                </a:moveTo>
                <a:cubicBezTo>
                  <a:pt x="0" y="39861"/>
                  <a:pt x="39861" y="0"/>
                  <a:pt x="89033" y="0"/>
                </a:cubicBezTo>
                <a:lnTo>
                  <a:pt x="801298" y="0"/>
                </a:lnTo>
                <a:cubicBezTo>
                  <a:pt x="850470" y="0"/>
                  <a:pt x="890331" y="39861"/>
                  <a:pt x="890331" y="89033"/>
                </a:cubicBezTo>
                <a:lnTo>
                  <a:pt x="890331" y="2125045"/>
                </a:lnTo>
                <a:cubicBezTo>
                  <a:pt x="890331" y="2174217"/>
                  <a:pt x="850470" y="2214078"/>
                  <a:pt x="801298" y="2214078"/>
                </a:cubicBezTo>
                <a:lnTo>
                  <a:pt x="89033" y="2214078"/>
                </a:lnTo>
                <a:cubicBezTo>
                  <a:pt x="39861" y="2214078"/>
                  <a:pt x="0" y="2174217"/>
                  <a:pt x="0" y="2125045"/>
                </a:cubicBezTo>
                <a:lnTo>
                  <a:pt x="0" y="89033"/>
                </a:lnTo>
                <a:close/>
              </a:path>
            </a:pathLst>
          </a:custGeom>
          <a:solidFill>
            <a:srgbClr val="1A62A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993" tIns="70993" rIns="70993" bIns="70993" numCol="1" spcCol="1270" anchor="ctr" anchorCtr="0">
            <a:noAutofit/>
          </a:bodyPr>
          <a:lstStyle/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1350" dirty="0"/>
              <a:t>Prioritize Strategic Investments</a:t>
            </a:r>
          </a:p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750" dirty="0"/>
              <a:t>(Deans, VP’s and Finance)</a:t>
            </a:r>
          </a:p>
        </p:txBody>
      </p:sp>
    </p:spTree>
    <p:extLst>
      <p:ext uri="{BB962C8B-B14F-4D97-AF65-F5344CB8AC3E}">
        <p14:creationId xmlns:p14="http://schemas.microsoft.com/office/powerpoint/2010/main" val="1860907282"/>
      </p:ext>
    </p:extLst>
  </p:cSld>
  <p:clrMapOvr>
    <a:masterClrMapping/>
  </p:clrMapOvr>
</p:sld>
</file>

<file path=ppt/theme/theme1.xml><?xml version="1.0" encoding="utf-8"?>
<a:theme xmlns:a="http://schemas.openxmlformats.org/drawingml/2006/main" name="Grey Master">
  <a:themeElements>
    <a:clrScheme name="Custo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D97126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D97126"/>
      </a:hlink>
      <a:folHlink>
        <a:srgbClr val="FB994B"/>
      </a:folHlink>
    </a:clrScheme>
    <a:fontScheme name="Blank Presentation">
      <a:majorFont>
        <a:latin typeface="Arial"/>
        <a:ea typeface="ヒラギノ角ゴ Pro W3"/>
        <a:cs typeface="ヒラギノ角ゴ Pro W3"/>
      </a:majorFont>
      <a:minorFont>
        <a:latin typeface="Arial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ヒラギノ角ゴ Pro W3" charset="0"/>
            <a:cs typeface="ヒラギノ角ゴ Pro W3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ヒラギノ角ゴ Pro W3" charset="0"/>
            <a:cs typeface="ヒラギノ角ゴ Pro W3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5971</TotalTime>
  <Words>147</Words>
  <Application>Microsoft Office PowerPoint</Application>
  <PresentationFormat>On-screen Show (16:9)</PresentationFormat>
  <Paragraphs>47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ＭＳ Ｐゴシック</vt:lpstr>
      <vt:lpstr>ＭＳ Ｐゴシック</vt:lpstr>
      <vt:lpstr>Arial</vt:lpstr>
      <vt:lpstr>Calibri</vt:lpstr>
      <vt:lpstr>Times</vt:lpstr>
      <vt:lpstr>ヒラギノ角ゴ Pro W3</vt:lpstr>
      <vt:lpstr>Grey Master</vt:lpstr>
      <vt:lpstr>Custom Design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Travis Ables</dc:creator>
  <cp:keywords/>
  <dc:description/>
  <cp:lastModifiedBy>Dev</cp:lastModifiedBy>
  <cp:revision>230</cp:revision>
  <cp:lastPrinted>2022-08-09T16:54:27Z</cp:lastPrinted>
  <dcterms:created xsi:type="dcterms:W3CDTF">2012-05-17T22:51:42Z</dcterms:created>
  <dcterms:modified xsi:type="dcterms:W3CDTF">2022-08-11T16:22:16Z</dcterms:modified>
  <cp:category/>
</cp:coreProperties>
</file>