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22" r:id="rId1"/>
  </p:sldMasterIdLst>
  <p:notesMasterIdLst>
    <p:notesMasterId r:id="rId12"/>
  </p:notesMasterIdLst>
  <p:sldIdLst>
    <p:sldId id="256" r:id="rId2"/>
    <p:sldId id="265" r:id="rId3"/>
    <p:sldId id="296" r:id="rId4"/>
    <p:sldId id="267" r:id="rId5"/>
    <p:sldId id="259" r:id="rId6"/>
    <p:sldId id="291" r:id="rId7"/>
    <p:sldId id="290" r:id="rId8"/>
    <p:sldId id="269" r:id="rId9"/>
    <p:sldId id="294" r:id="rId10"/>
    <p:sldId id="295" r:id="rId11"/>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Goudy Old Style"/>
        <a:ea typeface="+mn-ea"/>
        <a:cs typeface="+mn-cs"/>
      </a:defRPr>
    </a:lvl1pPr>
    <a:lvl2pPr marL="457200" algn="l" defTabSz="457200" rtl="0" fontAlgn="base">
      <a:spcBef>
        <a:spcPct val="0"/>
      </a:spcBef>
      <a:spcAft>
        <a:spcPct val="0"/>
      </a:spcAft>
      <a:defRPr kern="1200">
        <a:solidFill>
          <a:schemeClr val="tx1"/>
        </a:solidFill>
        <a:latin typeface="Goudy Old Style"/>
        <a:ea typeface="+mn-ea"/>
        <a:cs typeface="+mn-cs"/>
      </a:defRPr>
    </a:lvl2pPr>
    <a:lvl3pPr marL="914400" algn="l" defTabSz="457200" rtl="0" fontAlgn="base">
      <a:spcBef>
        <a:spcPct val="0"/>
      </a:spcBef>
      <a:spcAft>
        <a:spcPct val="0"/>
      </a:spcAft>
      <a:defRPr kern="1200">
        <a:solidFill>
          <a:schemeClr val="tx1"/>
        </a:solidFill>
        <a:latin typeface="Goudy Old Style"/>
        <a:ea typeface="+mn-ea"/>
        <a:cs typeface="+mn-cs"/>
      </a:defRPr>
    </a:lvl3pPr>
    <a:lvl4pPr marL="1371600" algn="l" defTabSz="457200" rtl="0" fontAlgn="base">
      <a:spcBef>
        <a:spcPct val="0"/>
      </a:spcBef>
      <a:spcAft>
        <a:spcPct val="0"/>
      </a:spcAft>
      <a:defRPr kern="1200">
        <a:solidFill>
          <a:schemeClr val="tx1"/>
        </a:solidFill>
        <a:latin typeface="Goudy Old Style"/>
        <a:ea typeface="+mn-ea"/>
        <a:cs typeface="+mn-cs"/>
      </a:defRPr>
    </a:lvl4pPr>
    <a:lvl5pPr marL="1828800" algn="l" defTabSz="457200" rtl="0" fontAlgn="base">
      <a:spcBef>
        <a:spcPct val="0"/>
      </a:spcBef>
      <a:spcAft>
        <a:spcPct val="0"/>
      </a:spcAft>
      <a:defRPr kern="1200">
        <a:solidFill>
          <a:schemeClr val="tx1"/>
        </a:solidFill>
        <a:latin typeface="Goudy Old Style"/>
        <a:ea typeface="+mn-ea"/>
        <a:cs typeface="+mn-cs"/>
      </a:defRPr>
    </a:lvl5pPr>
    <a:lvl6pPr marL="2286000" algn="l" defTabSz="914400" rtl="0" eaLnBrk="1" latinLnBrk="0" hangingPunct="1">
      <a:defRPr kern="1200">
        <a:solidFill>
          <a:schemeClr val="tx1"/>
        </a:solidFill>
        <a:latin typeface="Goudy Old Style"/>
        <a:ea typeface="+mn-ea"/>
        <a:cs typeface="+mn-cs"/>
      </a:defRPr>
    </a:lvl6pPr>
    <a:lvl7pPr marL="2743200" algn="l" defTabSz="914400" rtl="0" eaLnBrk="1" latinLnBrk="0" hangingPunct="1">
      <a:defRPr kern="1200">
        <a:solidFill>
          <a:schemeClr val="tx1"/>
        </a:solidFill>
        <a:latin typeface="Goudy Old Style"/>
        <a:ea typeface="+mn-ea"/>
        <a:cs typeface="+mn-cs"/>
      </a:defRPr>
    </a:lvl7pPr>
    <a:lvl8pPr marL="3200400" algn="l" defTabSz="914400" rtl="0" eaLnBrk="1" latinLnBrk="0" hangingPunct="1">
      <a:defRPr kern="1200">
        <a:solidFill>
          <a:schemeClr val="tx1"/>
        </a:solidFill>
        <a:latin typeface="Goudy Old Style"/>
        <a:ea typeface="+mn-ea"/>
        <a:cs typeface="+mn-cs"/>
      </a:defRPr>
    </a:lvl8pPr>
    <a:lvl9pPr marL="3657600" algn="l" defTabSz="914400" rtl="0" eaLnBrk="1" latinLnBrk="0" hangingPunct="1">
      <a:defRPr kern="1200">
        <a:solidFill>
          <a:schemeClr val="tx1"/>
        </a:solidFill>
        <a:latin typeface="Goudy Old Style"/>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4673" autoAdjust="0"/>
  </p:normalViewPr>
  <p:slideViewPr>
    <p:cSldViewPr snapToGrid="0" snapToObjects="1">
      <p:cViewPr varScale="1">
        <p:scale>
          <a:sx n="105" d="100"/>
          <a:sy n="105" d="100"/>
        </p:scale>
        <p:origin x="1314"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FBE84077-347E-4FB3-96A8-3116740FBFD2}" type="datetimeFigureOut">
              <a:rPr lang="en-US"/>
              <a:pPr>
                <a:defRPr/>
              </a:pPr>
              <a:t>12/5/2024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B48E70FD-A30B-4A39-9EEF-5982FBCCE988}" type="slidenum">
              <a:rPr lang="en-US"/>
              <a:pPr>
                <a:defRPr/>
              </a:pPr>
              <a:t>‹#›</a:t>
            </a:fld>
            <a:endParaRPr lang="en-US"/>
          </a:p>
        </p:txBody>
      </p:sp>
    </p:spTree>
    <p:extLst>
      <p:ext uri="{BB962C8B-B14F-4D97-AF65-F5344CB8AC3E}">
        <p14:creationId xmlns:p14="http://schemas.microsoft.com/office/powerpoint/2010/main" val="35558096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1</a:t>
            </a:fld>
            <a:endParaRPr lang="en-US"/>
          </a:p>
        </p:txBody>
      </p:sp>
    </p:spTree>
    <p:extLst>
      <p:ext uri="{BB962C8B-B14F-4D97-AF65-F5344CB8AC3E}">
        <p14:creationId xmlns:p14="http://schemas.microsoft.com/office/powerpoint/2010/main" val="1306097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256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FDBEF8C-078D-442F-906A-5C2C0B225355}" type="slidenum">
              <a:rPr lang="en-US"/>
              <a:pPr fontAlgn="base">
                <a:spcBef>
                  <a:spcPct val="0"/>
                </a:spcBef>
                <a:spcAft>
                  <a:spcPct val="0"/>
                </a:spcAft>
              </a:pPr>
              <a:t>2</a:t>
            </a:fld>
            <a:endParaRPr lang="en-US"/>
          </a:p>
        </p:txBody>
      </p:sp>
    </p:spTree>
    <p:extLst>
      <p:ext uri="{BB962C8B-B14F-4D97-AF65-F5344CB8AC3E}">
        <p14:creationId xmlns:p14="http://schemas.microsoft.com/office/powerpoint/2010/main" val="2241417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256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FDBEF8C-078D-442F-906A-5C2C0B225355}" type="slidenum">
              <a:rPr lang="en-US"/>
              <a:pPr fontAlgn="base">
                <a:spcBef>
                  <a:spcPct val="0"/>
                </a:spcBef>
                <a:spcAft>
                  <a:spcPct val="0"/>
                </a:spcAft>
              </a:pPr>
              <a:t>3</a:t>
            </a:fld>
            <a:endParaRPr lang="en-US"/>
          </a:p>
        </p:txBody>
      </p:sp>
    </p:spTree>
    <p:extLst>
      <p:ext uri="{BB962C8B-B14F-4D97-AF65-F5344CB8AC3E}">
        <p14:creationId xmlns:p14="http://schemas.microsoft.com/office/powerpoint/2010/main" val="3339908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4</a:t>
            </a:fld>
            <a:endParaRPr lang="en-US"/>
          </a:p>
        </p:txBody>
      </p:sp>
    </p:spTree>
    <p:extLst>
      <p:ext uri="{BB962C8B-B14F-4D97-AF65-F5344CB8AC3E}">
        <p14:creationId xmlns:p14="http://schemas.microsoft.com/office/powerpoint/2010/main" val="2559370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5</a:t>
            </a:fld>
            <a:endParaRPr lang="en-US"/>
          </a:p>
        </p:txBody>
      </p:sp>
    </p:spTree>
    <p:extLst>
      <p:ext uri="{BB962C8B-B14F-4D97-AF65-F5344CB8AC3E}">
        <p14:creationId xmlns:p14="http://schemas.microsoft.com/office/powerpoint/2010/main" val="1703595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6</a:t>
            </a:fld>
            <a:endParaRPr lang="en-US"/>
          </a:p>
        </p:txBody>
      </p:sp>
    </p:spTree>
    <p:extLst>
      <p:ext uri="{BB962C8B-B14F-4D97-AF65-F5344CB8AC3E}">
        <p14:creationId xmlns:p14="http://schemas.microsoft.com/office/powerpoint/2010/main" val="2287471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7</a:t>
            </a:fld>
            <a:endParaRPr lang="en-US"/>
          </a:p>
        </p:txBody>
      </p:sp>
    </p:spTree>
    <p:extLst>
      <p:ext uri="{BB962C8B-B14F-4D97-AF65-F5344CB8AC3E}">
        <p14:creationId xmlns:p14="http://schemas.microsoft.com/office/powerpoint/2010/main" val="41627669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8</a:t>
            </a:fld>
            <a:endParaRPr lang="en-US"/>
          </a:p>
        </p:txBody>
      </p:sp>
    </p:spTree>
    <p:extLst>
      <p:ext uri="{BB962C8B-B14F-4D97-AF65-F5344CB8AC3E}">
        <p14:creationId xmlns:p14="http://schemas.microsoft.com/office/powerpoint/2010/main" val="3339411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9</a:t>
            </a:fld>
            <a:endParaRPr lang="en-US" dirty="0"/>
          </a:p>
        </p:txBody>
      </p:sp>
    </p:spTree>
    <p:extLst>
      <p:ext uri="{BB962C8B-B14F-4D97-AF65-F5344CB8AC3E}">
        <p14:creationId xmlns:p14="http://schemas.microsoft.com/office/powerpoint/2010/main" val="19013819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48E70FD-A30B-4A39-9EEF-5982FBCCE988}" type="slidenum">
              <a:rPr lang="en-US" smtClean="0"/>
              <a:pPr>
                <a:defRPr/>
              </a:pPr>
              <a:t>10</a:t>
            </a:fld>
            <a:endParaRPr lang="en-US" dirty="0"/>
          </a:p>
        </p:txBody>
      </p:sp>
    </p:spTree>
    <p:extLst>
      <p:ext uri="{BB962C8B-B14F-4D97-AF65-F5344CB8AC3E}">
        <p14:creationId xmlns:p14="http://schemas.microsoft.com/office/powerpoint/2010/main" val="988988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64095-3019-4779-A87E-9DC891889026}" type="datetimeFigureOut">
              <a:rPr lang="en-US" smtClean="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C86F7BAE-33E3-4803-89AC-F3A680EDF95A}" type="slidenum">
              <a:rPr lang="en-US" smtClean="0"/>
              <a:pPr/>
              <a:t>‹#›</a:t>
            </a:fld>
            <a:endParaRPr lang="en-US"/>
          </a:p>
        </p:txBody>
      </p:sp>
    </p:spTree>
    <p:extLst>
      <p:ext uri="{BB962C8B-B14F-4D97-AF65-F5344CB8AC3E}">
        <p14:creationId xmlns:p14="http://schemas.microsoft.com/office/powerpoint/2010/main" val="3350322875"/>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EA5E24A-3AC6-4C0B-AE71-0027AB9369FB}" type="datetimeFigureOut">
              <a:rPr lang="en-US" smtClean="0"/>
              <a:pPr>
                <a:defRPr/>
              </a:pPr>
              <a:t>12/5/2024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E52C7A43-1D03-4845-9DE3-9D7C656100D0}" type="slidenum">
              <a:rPr lang="en-US" smtClean="0"/>
              <a:pPr>
                <a:defRPr/>
              </a:pPr>
              <a:t>‹#›</a:t>
            </a:fld>
            <a:endParaRPr lang="en-US"/>
          </a:p>
        </p:txBody>
      </p:sp>
    </p:spTree>
    <p:extLst>
      <p:ext uri="{BB962C8B-B14F-4D97-AF65-F5344CB8AC3E}">
        <p14:creationId xmlns:p14="http://schemas.microsoft.com/office/powerpoint/2010/main" val="2226830805"/>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86279D59-5626-43A3-BE2F-AECBF4B7EFD4}" type="datetimeFigureOut">
              <a:rPr lang="en-US" smtClean="0"/>
              <a:pPr>
                <a:defRPr/>
              </a:pPr>
              <a:t>12/5/2024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09C2ACF2-FD3B-47DB-BBE7-9B7147AC2599}" type="slidenum">
              <a:rPr lang="en-US" smtClean="0"/>
              <a:pPr>
                <a:defRPr/>
              </a:pPr>
              <a:t>‹#›</a:t>
            </a:fld>
            <a:endParaRPr lang="en-US"/>
          </a:p>
        </p:txBody>
      </p:sp>
    </p:spTree>
    <p:extLst>
      <p:ext uri="{BB962C8B-B14F-4D97-AF65-F5344CB8AC3E}">
        <p14:creationId xmlns:p14="http://schemas.microsoft.com/office/powerpoint/2010/main" val="2780928409"/>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5B72F249-149F-40A8-A2FF-75B1ADEBAB75}" type="datetimeFigureOut">
              <a:rPr lang="en-US" smtClean="0"/>
              <a:pPr>
                <a:defRPr/>
              </a:pPr>
              <a:t>12/5/2024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A4CA4B75-6893-4179-A758-3EEC09452F22}" type="slidenum">
              <a:rPr lang="en-US" smtClean="0"/>
              <a:pPr>
                <a:defRPr/>
              </a:pPr>
              <a:t>‹#›</a:t>
            </a:fld>
            <a:endParaRPr lang="en-US"/>
          </a:p>
        </p:txBody>
      </p:sp>
    </p:spTree>
    <p:extLst>
      <p:ext uri="{BB962C8B-B14F-4D97-AF65-F5344CB8AC3E}">
        <p14:creationId xmlns:p14="http://schemas.microsoft.com/office/powerpoint/2010/main" val="3095533824"/>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CA78643F-745E-4486-9933-DCA51E4A99B3}" type="datetimeFigureOut">
              <a:rPr lang="en-US" smtClean="0"/>
              <a:pPr>
                <a:defRPr/>
              </a:pPr>
              <a:t>12/5/2024</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5C6CF158-CFF3-4E7F-BFD6-279499B1AB5A}" type="slidenum">
              <a:rPr lang="en-US" smtClean="0"/>
              <a:pPr>
                <a:defRPr/>
              </a:pPr>
              <a:t>‹#›</a:t>
            </a:fld>
            <a:endParaRPr lang="en-US"/>
          </a:p>
        </p:txBody>
      </p:sp>
    </p:spTree>
    <p:extLst>
      <p:ext uri="{BB962C8B-B14F-4D97-AF65-F5344CB8AC3E}">
        <p14:creationId xmlns:p14="http://schemas.microsoft.com/office/powerpoint/2010/main" val="1862399598"/>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1B3351C0-E7A6-4B34-92A3-85141327AC63}" type="datetimeFigureOut">
              <a:rPr lang="en-US" smtClean="0"/>
              <a:pPr>
                <a:defRPr/>
              </a:pPr>
              <a:t>12/5/2024</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854D9FAB-06C3-4D69-96B0-1E20EEE84B55}" type="slidenum">
              <a:rPr lang="en-US" smtClean="0"/>
              <a:pPr>
                <a:defRPr/>
              </a:pPr>
              <a:t>‹#›</a:t>
            </a:fld>
            <a:endParaRPr lang="en-US"/>
          </a:p>
        </p:txBody>
      </p:sp>
    </p:spTree>
    <p:extLst>
      <p:ext uri="{BB962C8B-B14F-4D97-AF65-F5344CB8AC3E}">
        <p14:creationId xmlns:p14="http://schemas.microsoft.com/office/powerpoint/2010/main" val="3725536455"/>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D042D57-3B10-42D4-81EB-1B9B1C7BBD00}" type="datetimeFigureOut">
              <a:rPr lang="en-US" smtClean="0"/>
              <a:pPr>
                <a:defRPr/>
              </a:pPr>
              <a:t>12/5/2024</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20D26C43-6432-45C8-B3A8-AB146884A236}" type="slidenum">
              <a:rPr lang="en-US" smtClean="0"/>
              <a:pPr>
                <a:defRPr/>
              </a:pPr>
              <a:t>‹#›</a:t>
            </a:fld>
            <a:endParaRPr lang="en-US"/>
          </a:p>
        </p:txBody>
      </p:sp>
    </p:spTree>
    <p:extLst>
      <p:ext uri="{BB962C8B-B14F-4D97-AF65-F5344CB8AC3E}">
        <p14:creationId xmlns:p14="http://schemas.microsoft.com/office/powerpoint/2010/main" val="3810087502"/>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FE807279-CAC2-4CB1-9405-1E6047A6CE1E}" type="datetimeFigureOut">
              <a:rPr lang="en-US" smtClean="0"/>
              <a:pPr>
                <a:defRPr/>
              </a:pPr>
              <a:t>12/5/2024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023EF2D8-1F42-4D9A-9DBF-80A4B282EDC6}" type="slidenum">
              <a:rPr lang="en-US" smtClean="0"/>
              <a:pPr>
                <a:defRPr/>
              </a:pPr>
              <a:t>‹#›</a:t>
            </a:fld>
            <a:endParaRPr lang="en-US"/>
          </a:p>
        </p:txBody>
      </p:sp>
    </p:spTree>
    <p:extLst>
      <p:ext uri="{BB962C8B-B14F-4D97-AF65-F5344CB8AC3E}">
        <p14:creationId xmlns:p14="http://schemas.microsoft.com/office/powerpoint/2010/main" val="4285792833"/>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5019385-9720-46E3-B916-77EF42EBBFE6}" type="datetimeFigureOut">
              <a:rPr lang="en-US" smtClean="0"/>
              <a:pPr>
                <a:defRPr/>
              </a:pPr>
              <a:t>12/5/2024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E91DB0BE-27A4-485D-A527-9A0470AE80A6}" type="slidenum">
              <a:rPr lang="en-US" smtClean="0"/>
              <a:pPr>
                <a:defRPr/>
              </a:pPr>
              <a:t>‹#›</a:t>
            </a:fld>
            <a:endParaRPr lang="en-US"/>
          </a:p>
        </p:txBody>
      </p:sp>
    </p:spTree>
    <p:extLst>
      <p:ext uri="{BB962C8B-B14F-4D97-AF65-F5344CB8AC3E}">
        <p14:creationId xmlns:p14="http://schemas.microsoft.com/office/powerpoint/2010/main" val="2800773581"/>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05019385-9720-46E3-B916-77EF42EBBFE6}" type="datetimeFigureOut">
              <a:rPr lang="en-US" smtClean="0"/>
              <a:pPr>
                <a:defRPr/>
              </a:pPr>
              <a:t>12/5/2024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E91DB0BE-27A4-485D-A527-9A0470AE80A6}" type="slidenum">
              <a:rPr lang="en-US" smtClean="0"/>
              <a:pPr>
                <a:defRPr/>
              </a:pPr>
              <a:t>‹#›</a:t>
            </a:fld>
            <a:endParaRPr lang="en-US"/>
          </a:p>
        </p:txBody>
      </p:sp>
    </p:spTree>
    <p:extLst>
      <p:ext uri="{BB962C8B-B14F-4D97-AF65-F5344CB8AC3E}">
        <p14:creationId xmlns:p14="http://schemas.microsoft.com/office/powerpoint/2010/main" val="1862196094"/>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05019385-9720-46E3-B916-77EF42EBBFE6}" type="datetimeFigureOut">
              <a:rPr lang="en-US" smtClean="0"/>
              <a:pPr>
                <a:defRPr/>
              </a:pPr>
              <a:t>12/5/2024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E91DB0BE-27A4-485D-A527-9A0470AE80A6}" type="slidenum">
              <a:rPr lang="en-US" smtClean="0"/>
              <a:pPr>
                <a:defRPr/>
              </a:pPr>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57725176"/>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pPr>
              <a:defRPr/>
            </a:pPr>
            <a:fld id="{05019385-9720-46E3-B916-77EF42EBBFE6}" type="datetimeFigureOut">
              <a:rPr lang="en-US" smtClean="0"/>
              <a:pPr>
                <a:defRPr/>
              </a:pPr>
              <a:t>12/5/2024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E91DB0BE-27A4-485D-A527-9A0470AE80A6}" type="slidenum">
              <a:rPr lang="en-US" smtClean="0"/>
              <a:pPr>
                <a:defRPr/>
              </a:pPr>
              <a:t>‹#›</a:t>
            </a:fld>
            <a:endParaRPr lang="en-US"/>
          </a:p>
        </p:txBody>
      </p:sp>
    </p:spTree>
    <p:extLst>
      <p:ext uri="{BB962C8B-B14F-4D97-AF65-F5344CB8AC3E}">
        <p14:creationId xmlns:p14="http://schemas.microsoft.com/office/powerpoint/2010/main" val="2666719748"/>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pPr>
              <a:defRPr/>
            </a:pPr>
            <a:fld id="{05019385-9720-46E3-B916-77EF42EBBFE6}" type="datetimeFigureOut">
              <a:rPr lang="en-US" smtClean="0"/>
              <a:pPr>
                <a:defRPr/>
              </a:pPr>
              <a:t>12/5/2024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E91DB0BE-27A4-485D-A527-9A0470AE80A6}" type="slidenum">
              <a:rPr lang="en-US" smtClean="0"/>
              <a:pPr>
                <a:defRPr/>
              </a:pPr>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22503986"/>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pPr>
              <a:defRPr/>
            </a:pPr>
            <a:fld id="{05019385-9720-46E3-B916-77EF42EBBFE6}" type="datetimeFigureOut">
              <a:rPr lang="en-US" smtClean="0"/>
              <a:pPr>
                <a:defRPr/>
              </a:pPr>
              <a:t>12/5/2024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E91DB0BE-27A4-485D-A527-9A0470AE80A6}" type="slidenum">
              <a:rPr lang="en-US" smtClean="0"/>
              <a:pPr>
                <a:defRPr/>
              </a:pPr>
              <a:t>‹#›</a:t>
            </a:fld>
            <a:endParaRPr lang="en-US"/>
          </a:p>
        </p:txBody>
      </p:sp>
    </p:spTree>
    <p:extLst>
      <p:ext uri="{BB962C8B-B14F-4D97-AF65-F5344CB8AC3E}">
        <p14:creationId xmlns:p14="http://schemas.microsoft.com/office/powerpoint/2010/main" val="3126775883"/>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D687FA98-30DB-43CF-AF5F-592458ADB0EC}" type="datetimeFigureOut">
              <a:rPr lang="en-US" smtClean="0"/>
              <a:pPr>
                <a:defRPr/>
              </a:pPr>
              <a:t>12/5/2024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F21C388B-FD3D-4DD5-81CC-92E43DB0D2D3}" type="slidenum">
              <a:rPr lang="en-US" smtClean="0"/>
              <a:pPr>
                <a:defRPr/>
              </a:pPr>
              <a:t>‹#›</a:t>
            </a:fld>
            <a:endParaRPr lang="en-US"/>
          </a:p>
        </p:txBody>
      </p:sp>
    </p:spTree>
    <p:extLst>
      <p:ext uri="{BB962C8B-B14F-4D97-AF65-F5344CB8AC3E}">
        <p14:creationId xmlns:p14="http://schemas.microsoft.com/office/powerpoint/2010/main" val="4199483630"/>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7C8D2ED-A13E-41AC-AE6A-46C7015650F3}" type="datetimeFigureOut">
              <a:rPr lang="en-US" smtClean="0"/>
              <a:pPr>
                <a:defRPr/>
              </a:pPr>
              <a:t>12/5/2024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0E2DE427-9444-4BE1-A2CC-F3F7E7E3C830}" type="slidenum">
              <a:rPr lang="en-US" smtClean="0"/>
              <a:pPr>
                <a:defRPr/>
              </a:pPr>
              <a:t>‹#›</a:t>
            </a:fld>
            <a:endParaRPr lang="en-US"/>
          </a:p>
        </p:txBody>
      </p:sp>
    </p:spTree>
    <p:extLst>
      <p:ext uri="{BB962C8B-B14F-4D97-AF65-F5344CB8AC3E}">
        <p14:creationId xmlns:p14="http://schemas.microsoft.com/office/powerpoint/2010/main" val="762867332"/>
      </p:ext>
    </p:extLst>
  </p:cSld>
  <p:clrMapOvr>
    <a:masterClrMapping/>
  </p:clrMapOvr>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05019385-9720-46E3-B916-77EF42EBBFE6}" type="datetimeFigureOut">
              <a:rPr lang="en-US" smtClean="0"/>
              <a:pPr>
                <a:defRPr/>
              </a:pPr>
              <a:t>12/5/2024</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E91DB0BE-27A4-485D-A527-9A0470AE80A6}" type="slidenum">
              <a:rPr lang="en-US" smtClean="0"/>
              <a:pPr>
                <a:defRPr/>
              </a:pPr>
              <a:t>‹#›</a:t>
            </a:fld>
            <a:endParaRPr lang="en-US"/>
          </a:p>
        </p:txBody>
      </p:sp>
    </p:spTree>
    <p:extLst>
      <p:ext uri="{BB962C8B-B14F-4D97-AF65-F5344CB8AC3E}">
        <p14:creationId xmlns:p14="http://schemas.microsoft.com/office/powerpoint/2010/main" val="3942715848"/>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Lst>
  <mc:AlternateContent xmlns:mc="http://schemas.openxmlformats.org/markup-compatibility/2006" xmlns:p14="http://schemas.microsoft.com/office/powerpoint/2010/main">
    <mc:Choice Requires="p14">
      <p:transition spd="slow" p14:dur="1250" advTm="2000">
        <p:wheel spokes="1"/>
      </p:transition>
    </mc:Choice>
    <mc:Fallback xmlns="">
      <p:transition spd="slow" advTm="2000">
        <p:wheel spokes="1"/>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notesSlide" Target="../notesSlides/notesSlide2.xml"/><Relationship Id="rId7" Type="http://schemas.openxmlformats.org/officeDocument/2006/relationships/image" Target="../media/image7.jpeg"/><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3.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tags" Target="../tags/tag4.xml"/><Relationship Id="rId5" Type="http://schemas.openxmlformats.org/officeDocument/2006/relationships/image" Target="../media/image11.gif"/><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ctrTitle"/>
          </p:nvPr>
        </p:nvSpPr>
        <p:spPr>
          <a:xfrm>
            <a:off x="1351721" y="4452367"/>
            <a:ext cx="6705600" cy="1541002"/>
          </a:xfrm>
        </p:spPr>
        <p:txBody>
          <a:bodyPr>
            <a:normAutofit fontScale="90000"/>
          </a:bodyPr>
          <a:lstStyle/>
          <a:p>
            <a:r>
              <a:rPr lang="en-US" b="1" dirty="0">
                <a:latin typeface="Goudy Old Style" panose="02020502050305020303" pitchFamily="18" charset="0"/>
              </a:rPr>
              <a:t>Unions: </a:t>
            </a:r>
            <a:br>
              <a:rPr lang="en-US" b="1" dirty="0">
                <a:latin typeface="Goudy Old Style" panose="02020502050305020303" pitchFamily="18" charset="0"/>
              </a:rPr>
            </a:br>
            <a:r>
              <a:rPr lang="en-US" b="1" dirty="0">
                <a:latin typeface="Goudy Old Style" panose="02020502050305020303" pitchFamily="18" charset="0"/>
              </a:rPr>
              <a:t>Past, Present &amp; Future</a:t>
            </a:r>
          </a:p>
        </p:txBody>
      </p:sp>
      <p:sp>
        <p:nvSpPr>
          <p:cNvPr id="23557" name="Text Box 5"/>
          <p:cNvSpPr txBox="1">
            <a:spLocks noChangeArrowheads="1"/>
          </p:cNvSpPr>
          <p:nvPr/>
        </p:nvSpPr>
        <p:spPr bwMode="auto">
          <a:xfrm>
            <a:off x="825500" y="1861468"/>
            <a:ext cx="6851650" cy="366712"/>
          </a:xfrm>
          <a:prstGeom prst="rect">
            <a:avLst/>
          </a:prstGeom>
          <a:noFill/>
          <a:ln w="9525">
            <a:noFill/>
            <a:miter lim="800000"/>
            <a:headEnd/>
            <a:tailEnd/>
          </a:ln>
          <a:effectLst/>
        </p:spPr>
        <p:txBody>
          <a:bodyPr wrap="none">
            <a:spAutoFit/>
          </a:bodyPr>
          <a:lstStyle/>
          <a:p>
            <a:pPr defTabSz="914400"/>
            <a:r>
              <a:rPr lang="en-US" dirty="0">
                <a:solidFill>
                  <a:srgbClr val="00CC00"/>
                </a:solidFill>
              </a:rPr>
              <a:t>Add: Old Photo, New Photo &amp; Future Photo to contrast each other</a:t>
            </a:r>
          </a:p>
        </p:txBody>
      </p:sp>
      <p:pic>
        <p:nvPicPr>
          <p:cNvPr id="1028" name="Picture 4" descr="H:\LCCSSA\Powerpoint\AFT9457964-large.jpg"/>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2711594" y="1708492"/>
            <a:ext cx="4162270" cy="256032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H:\LCCSSA\Powerpoint\EDU Solidarity 5528086852_435fc7e1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1031" y="750714"/>
            <a:ext cx="18288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LCCSSA\Powerpoint\0926.1909_Triangle-Striker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9179" y="496006"/>
            <a:ext cx="2381250" cy="2085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Tm="6956">
        <p:wheel spokes="1"/>
      </p:transition>
    </mc:Choice>
    <mc:Fallback xmlns="">
      <p:transition spd="slow" advTm="6956">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2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extLst mod="1"/>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H:\LCCSSA\Powerpoint\child-labo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3195" y="1498455"/>
            <a:ext cx="1353596" cy="1917209"/>
          </a:xfrm>
          <a:prstGeom prst="rect">
            <a:avLst/>
          </a:prstGeom>
          <a:noFill/>
          <a:extLst>
            <a:ext uri="{909E8E84-426E-40DD-AFC4-6F175D3DCCD1}">
              <a14:hiddenFill xmlns:a14="http://schemas.microsoft.com/office/drawing/2010/main">
                <a:solidFill>
                  <a:srgbClr val="FFFFFF"/>
                </a:solidFill>
              </a14:hiddenFill>
            </a:ext>
          </a:extLst>
        </p:spPr>
      </p:pic>
      <p:sp>
        <p:nvSpPr>
          <p:cNvPr id="24578" name="Title 3"/>
          <p:cNvSpPr>
            <a:spLocks noGrp="1"/>
          </p:cNvSpPr>
          <p:nvPr>
            <p:ph type="title"/>
          </p:nvPr>
        </p:nvSpPr>
        <p:spPr>
          <a:xfrm>
            <a:off x="1372940" y="590615"/>
            <a:ext cx="7347198" cy="737691"/>
          </a:xfrm>
        </p:spPr>
        <p:txBody>
          <a:bodyPr/>
          <a:lstStyle/>
          <a:p>
            <a:r>
              <a:rPr lang="en-US" b="1" dirty="0">
                <a:latin typeface="Goudy Old Style" panose="02020502050305020303" pitchFamily="18" charset="0"/>
              </a:rPr>
              <a:t>Why are Unions Important?</a:t>
            </a:r>
          </a:p>
        </p:txBody>
      </p:sp>
      <p:pic>
        <p:nvPicPr>
          <p:cNvPr id="2050" name="Picture 2" descr="H:\LCCSSA\Powerpoint\1900adolescworker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399" y="2462315"/>
            <a:ext cx="2017713" cy="1397938"/>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H:\LCCSSA\Powerpoint\40 hour our_history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2940" y="3161284"/>
            <a:ext cx="2270672" cy="176204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692666" y="3433491"/>
            <a:ext cx="4053460" cy="1477328"/>
          </a:xfrm>
          <a:prstGeom prst="rect">
            <a:avLst/>
          </a:prstGeom>
          <a:noFill/>
        </p:spPr>
        <p:txBody>
          <a:bodyPr wrap="square" rtlCol="0">
            <a:spAutoFit/>
          </a:bodyPr>
          <a:lstStyle/>
          <a:p>
            <a:r>
              <a:rPr lang="en-US" sz="2400" b="1" dirty="0"/>
              <a:t>Standardized</a:t>
            </a:r>
          </a:p>
          <a:p>
            <a:r>
              <a:rPr lang="en-US" sz="2400" b="1" dirty="0"/>
              <a:t>40 Hour Work Week </a:t>
            </a:r>
          </a:p>
          <a:p>
            <a:r>
              <a:rPr lang="en-US" sz="1400" dirty="0">
                <a:latin typeface="Arial" panose="020B0604020202020204" pitchFamily="34" charset="0"/>
                <a:cs typeface="Arial" panose="020B0604020202020204" pitchFamily="34" charset="0"/>
              </a:rPr>
              <a:t>Won by many unions by 1900, it became law for all Americans in 1937 with the creation of the Fair Labor Standards Act.</a:t>
            </a:r>
            <a:endParaRPr lang="en-US" sz="1400" dirty="0">
              <a:solidFill>
                <a:srgbClr val="00CC00"/>
              </a:solidFill>
              <a:latin typeface="Arial" panose="020B0604020202020204" pitchFamily="34" charset="0"/>
              <a:cs typeface="Arial" panose="020B0604020202020204" pitchFamily="34" charset="0"/>
            </a:endParaRPr>
          </a:p>
        </p:txBody>
      </p:sp>
      <p:sp>
        <p:nvSpPr>
          <p:cNvPr id="3" name="TextBox 2"/>
          <p:cNvSpPr txBox="1"/>
          <p:nvPr/>
        </p:nvSpPr>
        <p:spPr>
          <a:xfrm>
            <a:off x="1033670" y="5171920"/>
            <a:ext cx="5435948" cy="1107996"/>
          </a:xfrm>
          <a:prstGeom prst="rect">
            <a:avLst/>
          </a:prstGeom>
          <a:noFill/>
        </p:spPr>
        <p:txBody>
          <a:bodyPr wrap="square" rtlCol="0">
            <a:spAutoFit/>
          </a:bodyPr>
          <a:lstStyle/>
          <a:p>
            <a:r>
              <a:rPr lang="en-US" sz="2400" b="1" dirty="0"/>
              <a:t>Status of Women in the Workplace</a:t>
            </a:r>
          </a:p>
          <a:p>
            <a:r>
              <a:rPr lang="en-US" sz="1400" dirty="0">
                <a:latin typeface="Arial" panose="020B0604020202020204" pitchFamily="34" charset="0"/>
                <a:cs typeface="Arial" panose="020B0604020202020204" pitchFamily="34" charset="0"/>
              </a:rPr>
              <a:t>The Equal Pay Act 1963 made it illegal to pay women lower rates for the same job. Women earned 59% of men’s wages. Even today that rate is about 84%.</a:t>
            </a:r>
          </a:p>
        </p:txBody>
      </p:sp>
      <p:pic>
        <p:nvPicPr>
          <p:cNvPr id="2052" name="Picture 4" descr="H:\LCCSSA\Powerpoint\Unions.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34" y="2685352"/>
            <a:ext cx="1700901" cy="13457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a:spLocks noChangeArrowheads="1"/>
          </p:cNvSpPr>
          <p:nvPr/>
        </p:nvSpPr>
        <p:spPr bwMode="auto">
          <a:xfrm>
            <a:off x="1912330" y="1578211"/>
            <a:ext cx="4257250" cy="1323439"/>
          </a:xfrm>
          <a:prstGeom prst="rect">
            <a:avLst/>
          </a:prstGeom>
          <a:noFill/>
          <a:ln w="9525">
            <a:noFill/>
            <a:miter lim="800000"/>
            <a:headEnd/>
            <a:tailEnd/>
          </a:ln>
        </p:spPr>
        <p:txBody>
          <a:bodyPr wrap="square">
            <a:spAutoFit/>
          </a:bodyPr>
          <a:lstStyle/>
          <a:p>
            <a:r>
              <a:rPr lang="en-US" sz="2400" b="1" dirty="0"/>
              <a:t>Ended Child Labor </a:t>
            </a:r>
            <a:endParaRPr lang="en-US" sz="1200" b="1" dirty="0"/>
          </a:p>
          <a:p>
            <a:r>
              <a:rPr lang="en-US" sz="1400" dirty="0">
                <a:latin typeface="Arial" panose="020B0604020202020204" pitchFamily="34" charset="0"/>
                <a:cs typeface="Arial" panose="020B0604020202020204" pitchFamily="34" charset="0"/>
              </a:rPr>
              <a:t>In 1938, President Franklin D. Roosevelt signed the Fair Labor Standards Act, which, placed limits on any forms of child labor. Unions played a key role in achieving this.</a:t>
            </a:r>
            <a:endParaRPr lang="en-US" dirty="0">
              <a:latin typeface="Arial" panose="020B0604020202020204" pitchFamily="34" charset="0"/>
              <a:cs typeface="Arial" panose="020B0604020202020204" pitchFamily="34" charset="0"/>
            </a:endParaRPr>
          </a:p>
        </p:txBody>
      </p:sp>
      <p:pic>
        <p:nvPicPr>
          <p:cNvPr id="2054" name="Picture 6" descr="H:\LCCSSA\Powerpoint\Seattle_WaitressesUnion_191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69618" y="5157635"/>
            <a:ext cx="2008790" cy="14911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03091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4278">
        <p15:prstTrans prst="peelOff"/>
      </p:transition>
    </mc:Choice>
    <mc:Fallback xmlns="">
      <p:transition spd="slow" advTm="3427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250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450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225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fade">
                                      <p:cBhvr>
                                        <p:cTn id="19" dur="1000"/>
                                        <p:tgtEl>
                                          <p:spTgt spid="2">
                                            <p:txEl>
                                              <p:pRg st="0" end="0"/>
                                            </p:txEl>
                                          </p:spTgt>
                                        </p:tgtEl>
                                      </p:cBhvr>
                                    </p:animEffect>
                                    <p:anim calcmode="lin" valueType="num">
                                      <p:cBhvr>
                                        <p:cTn id="20"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0" end="0"/>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225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fade">
                                      <p:cBhvr>
                                        <p:cTn id="24" dur="1000"/>
                                        <p:tgtEl>
                                          <p:spTgt spid="2">
                                            <p:txEl>
                                              <p:pRg st="1" end="1"/>
                                            </p:txEl>
                                          </p:spTgt>
                                        </p:tgtEl>
                                      </p:cBhvr>
                                    </p:animEffect>
                                    <p:anim calcmode="lin" valueType="num">
                                      <p:cBhvr>
                                        <p:cTn id="2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1" end="1"/>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4500"/>
                                  </p:stCondLst>
                                  <p:childTnLst>
                                    <p:set>
                                      <p:cBhvr>
                                        <p:cTn id="28" dur="1" fill="hold">
                                          <p:stCondLst>
                                            <p:cond delay="0"/>
                                          </p:stCondLst>
                                        </p:cTn>
                                        <p:tgtEl>
                                          <p:spTgt spid="2">
                                            <p:txEl>
                                              <p:pRg st="2" end="2"/>
                                            </p:txEl>
                                          </p:spTgt>
                                        </p:tgtEl>
                                        <p:attrNameLst>
                                          <p:attrName>style.visibility</p:attrName>
                                        </p:attrNameLst>
                                      </p:cBhvr>
                                      <p:to>
                                        <p:strVal val="visible"/>
                                      </p:to>
                                    </p:set>
                                    <p:animEffect transition="in" filter="fade">
                                      <p:cBhvr>
                                        <p:cTn id="29" dur="1000"/>
                                        <p:tgtEl>
                                          <p:spTgt spid="2">
                                            <p:txEl>
                                              <p:pRg st="2" end="2"/>
                                            </p:txEl>
                                          </p:spTgt>
                                        </p:tgtEl>
                                      </p:cBhvr>
                                    </p:animEffect>
                                    <p:anim calcmode="lin" valueType="num">
                                      <p:cBhvr>
                                        <p:cTn id="3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2250"/>
                                  </p:stCondLst>
                                  <p:childTnLst>
                                    <p:set>
                                      <p:cBhvr>
                                        <p:cTn id="35" dur="1" fill="hold">
                                          <p:stCondLst>
                                            <p:cond delay="0"/>
                                          </p:stCondLst>
                                        </p:cTn>
                                        <p:tgtEl>
                                          <p:spTgt spid="3">
                                            <p:txEl>
                                              <p:pRg st="0" end="0"/>
                                            </p:txEl>
                                          </p:spTgt>
                                        </p:tgtEl>
                                        <p:attrNameLst>
                                          <p:attrName>style.visibility</p:attrName>
                                        </p:attrNameLst>
                                      </p:cBhvr>
                                      <p:to>
                                        <p:strVal val="visible"/>
                                      </p:to>
                                    </p:set>
                                    <p:animEffect transition="in" filter="fade">
                                      <p:cBhvr>
                                        <p:cTn id="36" dur="1000"/>
                                        <p:tgtEl>
                                          <p:spTgt spid="3">
                                            <p:txEl>
                                              <p:pRg st="0" end="0"/>
                                            </p:txEl>
                                          </p:spTgt>
                                        </p:tgtEl>
                                      </p:cBhvr>
                                    </p:animEffect>
                                    <p:anim calcmode="lin" valueType="num">
                                      <p:cBhvr>
                                        <p:cTn id="3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0" end="0"/>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6250"/>
                                  </p:stCondLst>
                                  <p:childTnLst>
                                    <p:set>
                                      <p:cBhvr>
                                        <p:cTn id="40" dur="1" fill="hold">
                                          <p:stCondLst>
                                            <p:cond delay="0"/>
                                          </p:stCondLst>
                                        </p:cTn>
                                        <p:tgtEl>
                                          <p:spTgt spid="3">
                                            <p:txEl>
                                              <p:pRg st="1" end="1"/>
                                            </p:txEl>
                                          </p:spTgt>
                                        </p:tgtEl>
                                        <p:attrNameLst>
                                          <p:attrName>style.visibility</p:attrName>
                                        </p:attrNameLst>
                                      </p:cBhvr>
                                      <p:to>
                                        <p:strVal val="visible"/>
                                      </p:to>
                                    </p:set>
                                    <p:animEffect transition="in" filter="fade">
                                      <p:cBhvr>
                                        <p:cTn id="41" dur="1000"/>
                                        <p:tgtEl>
                                          <p:spTgt spid="3">
                                            <p:txEl>
                                              <p:pRg st="1" end="1"/>
                                            </p:txEl>
                                          </p:spTgt>
                                        </p:tgtEl>
                                      </p:cBhvr>
                                    </p:animEffect>
                                    <p:anim calcmode="lin" valueType="num">
                                      <p:cBhvr>
                                        <p:cTn id="4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3"/>
          <p:cNvSpPr>
            <a:spLocks noGrp="1"/>
          </p:cNvSpPr>
          <p:nvPr>
            <p:ph type="title"/>
          </p:nvPr>
        </p:nvSpPr>
        <p:spPr>
          <a:xfrm>
            <a:off x="1372940" y="564111"/>
            <a:ext cx="7347198" cy="868362"/>
          </a:xfrm>
        </p:spPr>
        <p:txBody>
          <a:bodyPr/>
          <a:lstStyle/>
          <a:p>
            <a:r>
              <a:rPr lang="en-US" b="1" dirty="0">
                <a:latin typeface="Goudy Old Style" panose="02020502050305020303" pitchFamily="18" charset="0"/>
              </a:rPr>
              <a:t>Why are Unions Important?</a:t>
            </a:r>
          </a:p>
        </p:txBody>
      </p:sp>
      <p:sp>
        <p:nvSpPr>
          <p:cNvPr id="5" name="TextBox 4"/>
          <p:cNvSpPr txBox="1">
            <a:spLocks noChangeArrowheads="1"/>
          </p:cNvSpPr>
          <p:nvPr/>
        </p:nvSpPr>
        <p:spPr bwMode="auto">
          <a:xfrm>
            <a:off x="1600973" y="1708018"/>
            <a:ext cx="6891131" cy="4585871"/>
          </a:xfrm>
          <a:prstGeom prst="rect">
            <a:avLst/>
          </a:prstGeom>
          <a:noFill/>
          <a:ln w="9525">
            <a:noFill/>
            <a:miter lim="800000"/>
            <a:headEnd/>
            <a:tailEnd/>
          </a:ln>
        </p:spPr>
        <p:txBody>
          <a:bodyPr wrap="square">
            <a:spAutoFit/>
          </a:bodyPr>
          <a:lstStyle/>
          <a:p>
            <a:r>
              <a:rPr lang="en-US" sz="2400" b="1" dirty="0"/>
              <a:t>Overall Benefits of a union:</a:t>
            </a:r>
          </a:p>
          <a:p>
            <a:endParaRPr lang="en-US" dirty="0"/>
          </a:p>
          <a:p>
            <a:r>
              <a:rPr lang="en-US" b="1" dirty="0"/>
              <a:t>Workers in a union have: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higher wages (11.2% more than what nonunion workers make)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employer-provided health insurance (96% compared to 69%)</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access to paid sick days (93% compared to 75%);</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retirement benefits through private employers (82% to 48%); and</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guaranteed pensions through private employers (54% to 8%).</a:t>
            </a:r>
          </a:p>
          <a:p>
            <a:endParaRPr lang="en-US" sz="1400" b="1" dirty="0">
              <a:latin typeface="Arial" panose="020B0604020202020204" pitchFamily="34" charset="0"/>
              <a:cs typeface="Arial" panose="020B0604020202020204" pitchFamily="34" charset="0"/>
            </a:endParaRPr>
          </a:p>
          <a:p>
            <a:r>
              <a:rPr lang="en-US" b="1" dirty="0"/>
              <a:t>Unions Improve Pay and Working Conditions for All Workers—Especially Workers of Color:</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The union advantage is even greater for people of color, women, immigrants, and others who have confronted workplace discrimination. A union contract is a potent weapon against unequal pay and structural racism because it establishes fair and transparent systems for hiring and firing, wages and more.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Black, Latino and women workers are paid 26%, 39.2% and 23.8% more, respectively, when they belong to a union. Union contracts pay women and men the same for doing the same job. You cannot be fired for your sexual orientation or gender identity under a union contract.</a:t>
            </a:r>
            <a:endParaRPr lang="en-US" sz="1400" b="1"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35DC24-DEE4-433B-B44D-AEF722F7DA76}"/>
              </a:ext>
            </a:extLst>
          </p:cNvPr>
          <p:cNvPicPr>
            <a:picLocks noChangeAspect="1"/>
          </p:cNvPicPr>
          <p:nvPr/>
        </p:nvPicPr>
        <p:blipFill>
          <a:blip r:embed="rId4"/>
          <a:stretch>
            <a:fillRect/>
          </a:stretch>
        </p:blipFill>
        <p:spPr>
          <a:xfrm>
            <a:off x="6825078" y="759530"/>
            <a:ext cx="1884408" cy="1828800"/>
          </a:xfrm>
          <a:prstGeom prst="rect">
            <a:avLst/>
          </a:prstGeom>
        </p:spPr>
      </p:pic>
    </p:spTree>
    <p:custDataLst>
      <p:tags r:id="rId1"/>
    </p:custDataLst>
    <p:extLst>
      <p:ext uri="{BB962C8B-B14F-4D97-AF65-F5344CB8AC3E}">
        <p14:creationId xmlns:p14="http://schemas.microsoft.com/office/powerpoint/2010/main" val="4022398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65192">
        <p15:prstTrans prst="peelOff"/>
      </p:transition>
    </mc:Choice>
    <mc:Fallback xmlns="">
      <p:transition spd="slow" advTm="6519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150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150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150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150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fade">
                                      <p:cBhvr>
                                        <p:cTn id="42" dur="1000"/>
                                        <p:tgtEl>
                                          <p:spTgt spid="5">
                                            <p:txEl>
                                              <p:pRg st="6" end="6"/>
                                            </p:txEl>
                                          </p:spTgt>
                                        </p:tgtEl>
                                      </p:cBhvr>
                                    </p:animEffect>
                                    <p:anim calcmode="lin" valueType="num">
                                      <p:cBhvr>
                                        <p:cTn id="4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1500"/>
                                  </p:stCondLst>
                                  <p:childTnLst>
                                    <p:set>
                                      <p:cBhvr>
                                        <p:cTn id="48" dur="1" fill="hold">
                                          <p:stCondLst>
                                            <p:cond delay="0"/>
                                          </p:stCondLst>
                                        </p:cTn>
                                        <p:tgtEl>
                                          <p:spTgt spid="5">
                                            <p:txEl>
                                              <p:pRg st="7" end="7"/>
                                            </p:txEl>
                                          </p:spTgt>
                                        </p:tgtEl>
                                        <p:attrNameLst>
                                          <p:attrName>style.visibility</p:attrName>
                                        </p:attrNameLst>
                                      </p:cBhvr>
                                      <p:to>
                                        <p:strVal val="visible"/>
                                      </p:to>
                                    </p:set>
                                    <p:animEffect transition="in" filter="fade">
                                      <p:cBhvr>
                                        <p:cTn id="49" dur="1000"/>
                                        <p:tgtEl>
                                          <p:spTgt spid="5">
                                            <p:txEl>
                                              <p:pRg st="7" end="7"/>
                                            </p:txEl>
                                          </p:spTgt>
                                        </p:tgtEl>
                                      </p:cBhvr>
                                    </p:animEffect>
                                    <p:anim calcmode="lin" valueType="num">
                                      <p:cBhvr>
                                        <p:cTn id="50"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1000"/>
                                  </p:stCondLst>
                                  <p:childTnLst>
                                    <p:set>
                                      <p:cBhvr>
                                        <p:cTn id="55" dur="1" fill="hold">
                                          <p:stCondLst>
                                            <p:cond delay="0"/>
                                          </p:stCondLst>
                                        </p:cTn>
                                        <p:tgtEl>
                                          <p:spTgt spid="5">
                                            <p:txEl>
                                              <p:pRg st="9" end="9"/>
                                            </p:txEl>
                                          </p:spTgt>
                                        </p:tgtEl>
                                        <p:attrNameLst>
                                          <p:attrName>style.visibility</p:attrName>
                                        </p:attrNameLst>
                                      </p:cBhvr>
                                      <p:to>
                                        <p:strVal val="visible"/>
                                      </p:to>
                                    </p:set>
                                    <p:animEffect transition="in" filter="fade">
                                      <p:cBhvr>
                                        <p:cTn id="56" dur="1000"/>
                                        <p:tgtEl>
                                          <p:spTgt spid="5">
                                            <p:txEl>
                                              <p:pRg st="9" end="9"/>
                                            </p:txEl>
                                          </p:spTgt>
                                        </p:tgtEl>
                                      </p:cBhvr>
                                    </p:animEffect>
                                    <p:anim calcmode="lin" valueType="num">
                                      <p:cBhvr>
                                        <p:cTn id="57"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5250"/>
                                  </p:stCondLst>
                                  <p:childTnLst>
                                    <p:set>
                                      <p:cBhvr>
                                        <p:cTn id="62" dur="1" fill="hold">
                                          <p:stCondLst>
                                            <p:cond delay="0"/>
                                          </p:stCondLst>
                                        </p:cTn>
                                        <p:tgtEl>
                                          <p:spTgt spid="5">
                                            <p:txEl>
                                              <p:pRg st="10" end="10"/>
                                            </p:txEl>
                                          </p:spTgt>
                                        </p:tgtEl>
                                        <p:attrNameLst>
                                          <p:attrName>style.visibility</p:attrName>
                                        </p:attrNameLst>
                                      </p:cBhvr>
                                      <p:to>
                                        <p:strVal val="visible"/>
                                      </p:to>
                                    </p:set>
                                    <p:animEffect transition="in" filter="fade">
                                      <p:cBhvr>
                                        <p:cTn id="63" dur="1000"/>
                                        <p:tgtEl>
                                          <p:spTgt spid="5">
                                            <p:txEl>
                                              <p:pRg st="10" end="10"/>
                                            </p:txEl>
                                          </p:spTgt>
                                        </p:tgtEl>
                                      </p:cBhvr>
                                    </p:animEffect>
                                    <p:anim calcmode="lin" valueType="num">
                                      <p:cBhvr>
                                        <p:cTn id="64" dur="1000" fill="hold"/>
                                        <p:tgtEl>
                                          <p:spTgt spid="5">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5">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6000"/>
                                  </p:stCondLst>
                                  <p:childTnLst>
                                    <p:set>
                                      <p:cBhvr>
                                        <p:cTn id="69" dur="1" fill="hold">
                                          <p:stCondLst>
                                            <p:cond delay="0"/>
                                          </p:stCondLst>
                                        </p:cTn>
                                        <p:tgtEl>
                                          <p:spTgt spid="5">
                                            <p:txEl>
                                              <p:pRg st="11" end="11"/>
                                            </p:txEl>
                                          </p:spTgt>
                                        </p:tgtEl>
                                        <p:attrNameLst>
                                          <p:attrName>style.visibility</p:attrName>
                                        </p:attrNameLst>
                                      </p:cBhvr>
                                      <p:to>
                                        <p:strVal val="visible"/>
                                      </p:to>
                                    </p:set>
                                    <p:animEffect transition="in" filter="fade">
                                      <p:cBhvr>
                                        <p:cTn id="70" dur="1000"/>
                                        <p:tgtEl>
                                          <p:spTgt spid="5">
                                            <p:txEl>
                                              <p:pRg st="11" end="11"/>
                                            </p:txEl>
                                          </p:spTgt>
                                        </p:tgtEl>
                                      </p:cBhvr>
                                    </p:animEffect>
                                    <p:anim calcmode="lin" valueType="num">
                                      <p:cBhvr>
                                        <p:cTn id="71" dur="1000" fill="hold"/>
                                        <p:tgtEl>
                                          <p:spTgt spid="5">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5">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LCCSSA\Logos, name badges, etc\LCCSSA log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5867" y="700472"/>
            <a:ext cx="1407716" cy="914400"/>
          </a:xfrm>
          <a:prstGeom prst="rect">
            <a:avLst/>
          </a:prstGeom>
          <a:noFill/>
          <a:extLst>
            <a:ext uri="{909E8E84-426E-40DD-AFC4-6F175D3DCCD1}">
              <a14:hiddenFill xmlns:a14="http://schemas.microsoft.com/office/drawing/2010/main">
                <a:solidFill>
                  <a:srgbClr val="FFFFFF"/>
                </a:solidFill>
              </a14:hiddenFill>
            </a:ext>
          </a:extLst>
        </p:spPr>
      </p:pic>
      <p:sp>
        <p:nvSpPr>
          <p:cNvPr id="26625" name="Title 1"/>
          <p:cNvSpPr>
            <a:spLocks noGrp="1"/>
          </p:cNvSpPr>
          <p:nvPr>
            <p:ph type="title"/>
          </p:nvPr>
        </p:nvSpPr>
        <p:spPr>
          <a:xfrm>
            <a:off x="1391478" y="649357"/>
            <a:ext cx="6561897" cy="801067"/>
          </a:xfrm>
        </p:spPr>
        <p:txBody>
          <a:bodyPr/>
          <a:lstStyle/>
          <a:p>
            <a:r>
              <a:rPr lang="en-US" b="1" dirty="0">
                <a:latin typeface="Goudy Old Style" panose="02020502050305020303" pitchFamily="18" charset="0"/>
              </a:rPr>
              <a:t>Our Union: LCCSSA</a:t>
            </a:r>
          </a:p>
        </p:txBody>
      </p:sp>
      <p:sp>
        <p:nvSpPr>
          <p:cNvPr id="3" name="TextBox 2"/>
          <p:cNvSpPr txBox="1">
            <a:spLocks noChangeArrowheads="1"/>
          </p:cNvSpPr>
          <p:nvPr/>
        </p:nvSpPr>
        <p:spPr bwMode="auto">
          <a:xfrm>
            <a:off x="1391478" y="1628913"/>
            <a:ext cx="6904382" cy="4585871"/>
          </a:xfrm>
          <a:prstGeom prst="rect">
            <a:avLst/>
          </a:prstGeom>
          <a:noFill/>
          <a:ln w="9525">
            <a:noFill/>
            <a:miter lim="800000"/>
            <a:headEnd/>
            <a:tailEnd/>
          </a:ln>
        </p:spPr>
        <p:txBody>
          <a:bodyPr wrap="square">
            <a:spAutoFit/>
          </a:bodyPr>
          <a:lstStyle/>
          <a:p>
            <a:pPr marL="342900" indent="-342900">
              <a:buFont typeface="Goudy Old Style"/>
              <a:buNone/>
            </a:pPr>
            <a:r>
              <a:rPr lang="en-US" sz="2400" b="1" dirty="0"/>
              <a:t>Who are we? </a:t>
            </a:r>
          </a:p>
          <a:p>
            <a:pPr marL="342900" indent="-342900">
              <a:buFont typeface="Goudy Old Style"/>
              <a:buNone/>
            </a:pPr>
            <a:r>
              <a:rPr lang="en-US" sz="1600" dirty="0"/>
              <a:t>	</a:t>
            </a:r>
            <a:r>
              <a:rPr lang="en-US" sz="1600" dirty="0">
                <a:latin typeface="Arial" charset="0"/>
              </a:rPr>
              <a:t>Support Staff Association (LCCSSA), Local 4912, is affiliated with the AFT-Oregon, American Federation of Teachers, AFL-CIO.</a:t>
            </a:r>
          </a:p>
          <a:p>
            <a:pPr marL="342900" indent="-342900">
              <a:buFont typeface="Goudy Old Style"/>
              <a:buNone/>
            </a:pPr>
            <a:endParaRPr lang="en-US" sz="1600" dirty="0">
              <a:latin typeface="Arial" charset="0"/>
              <a:cs typeface="Arial" panose="020B0604020202020204" pitchFamily="34" charset="0"/>
            </a:endParaRPr>
          </a:p>
          <a:p>
            <a:pPr marL="342900">
              <a:buFont typeface="Goudy Old Style"/>
              <a:buNone/>
            </a:pPr>
            <a:r>
              <a:rPr lang="en-US" sz="1600" dirty="0">
                <a:latin typeface="Arial" panose="020B0604020202020204" pitchFamily="34" charset="0"/>
                <a:cs typeface="Arial" panose="020B0604020202020204" pitchFamily="34" charset="0"/>
              </a:rPr>
              <a:t>Campus Safety Officers were not part of the originally formed union. However, when they expressed interest in joining the unit we negotiated with the College and they joined LCCSSA December 2013</a:t>
            </a:r>
          </a:p>
          <a:p>
            <a:pPr marL="800100" lvl="1" indent="-342900"/>
            <a:endParaRPr lang="en-US" b="1" dirty="0">
              <a:latin typeface="Arial" pitchFamily="34" charset="0"/>
              <a:cs typeface="Arial" pitchFamily="34" charset="0"/>
            </a:endParaRPr>
          </a:p>
          <a:p>
            <a:pPr marL="342900" indent="-342900">
              <a:buFont typeface="Goudy Old Style"/>
              <a:buNone/>
            </a:pPr>
            <a:r>
              <a:rPr lang="en-US" sz="2400" b="1" dirty="0"/>
              <a:t>When did we start?</a:t>
            </a:r>
          </a:p>
          <a:p>
            <a:pPr marL="342900" indent="-342900">
              <a:buFont typeface="Goudy Old Style"/>
              <a:buNone/>
            </a:pPr>
            <a:r>
              <a:rPr lang="en-US" b="1" dirty="0">
                <a:latin typeface="Arial" charset="0"/>
              </a:rPr>
              <a:t>	</a:t>
            </a:r>
            <a:r>
              <a:rPr lang="en-US" sz="1600" dirty="0">
                <a:latin typeface="Arial" charset="0"/>
              </a:rPr>
              <a:t>In the summer of 1987, after much discussion, research, and review, the support staff voted to affiliate with John Bailey &amp; Associates, and in the fall filed a petition to become its own bargaining unit with the National Labor Relations Board. LCCSSA ratified its first contract between Lewis &amp; Clark College and the LCCSSA on August 9, 1988.  A number of years later, in 1994, the members voted to affiliate with the American Federation of Teachers (AFT). We have been an affiliate of AFT since April of 1995.</a:t>
            </a:r>
            <a:endParaRPr lang="en-US" b="1" dirty="0">
              <a:highlight>
                <a:srgbClr val="FFFF00"/>
              </a:highlight>
            </a:endParaRPr>
          </a:p>
        </p:txBody>
      </p:sp>
      <p:pic>
        <p:nvPicPr>
          <p:cNvPr id="3075" name="Picture 3" descr="H:\LCCSSA\Logos, name badges, etc\AFT Picture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6977" y="6000225"/>
            <a:ext cx="1568883" cy="457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66258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9149">
        <p15:prstTrans prst="peelOff"/>
      </p:transition>
    </mc:Choice>
    <mc:Fallback xmlns="">
      <p:transition spd="slow" advTm="3914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125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250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1000"/>
                                        <p:tgtEl>
                                          <p:spTgt spid="3">
                                            <p:txEl>
                                              <p:pRg st="5" end="5"/>
                                            </p:txEl>
                                          </p:spTgt>
                                        </p:tgtEl>
                                      </p:cBhvr>
                                    </p:animEffect>
                                  </p:childTnLst>
                                </p:cTn>
                              </p:par>
                              <p:par>
                                <p:cTn id="28" presetID="21" presetClass="entr" presetSubtype="1" fill="hold" nodeType="withEffect">
                                  <p:stCondLst>
                                    <p:cond delay="700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heel(1)">
                                      <p:cBhvr>
                                        <p:cTn id="3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Text Box 4"/>
          <p:cNvSpPr txBox="1">
            <a:spLocks noChangeArrowheads="1"/>
          </p:cNvSpPr>
          <p:nvPr/>
        </p:nvSpPr>
        <p:spPr bwMode="auto">
          <a:xfrm>
            <a:off x="1391478" y="371475"/>
            <a:ext cx="7050847" cy="1415772"/>
          </a:xfrm>
          <a:prstGeom prst="rect">
            <a:avLst/>
          </a:prstGeom>
          <a:noFill/>
          <a:ln w="9525">
            <a:noFill/>
            <a:miter lim="800000"/>
            <a:headEnd/>
            <a:tailEnd/>
          </a:ln>
          <a:effectLst/>
        </p:spPr>
        <p:txBody>
          <a:bodyPr wrap="square">
            <a:spAutoFit/>
          </a:bodyPr>
          <a:lstStyle/>
          <a:p>
            <a:pPr defTabSz="914400">
              <a:spcBef>
                <a:spcPct val="50000"/>
              </a:spcBef>
            </a:pPr>
            <a:r>
              <a:rPr lang="en-US" sz="4600" b="1" dirty="0"/>
              <a:t>State of the Union(s) </a:t>
            </a:r>
          </a:p>
          <a:p>
            <a:pPr defTabSz="914400">
              <a:spcBef>
                <a:spcPts val="0"/>
              </a:spcBef>
            </a:pPr>
            <a:r>
              <a:rPr lang="en-US" sz="4000" b="1" dirty="0"/>
              <a:t>Beginning of the Decline</a:t>
            </a:r>
          </a:p>
        </p:txBody>
      </p:sp>
      <p:sp>
        <p:nvSpPr>
          <p:cNvPr id="28680" name="Text Box 8"/>
          <p:cNvSpPr txBox="1">
            <a:spLocks noChangeArrowheads="1"/>
          </p:cNvSpPr>
          <p:nvPr/>
        </p:nvSpPr>
        <p:spPr bwMode="auto">
          <a:xfrm>
            <a:off x="1462533" y="2212933"/>
            <a:ext cx="7050847" cy="4264309"/>
          </a:xfrm>
          <a:prstGeom prst="rect">
            <a:avLst/>
          </a:prstGeom>
          <a:noFill/>
          <a:ln w="9525">
            <a:noFill/>
            <a:miter lim="800000"/>
            <a:headEnd/>
            <a:tailEnd/>
          </a:ln>
          <a:effectLst/>
        </p:spPr>
        <p:txBody>
          <a:bodyPr wrap="square">
            <a:spAutoFit/>
          </a:bodyPr>
          <a:lstStyle/>
          <a:p>
            <a:pPr defTabSz="914400">
              <a:lnSpc>
                <a:spcPct val="130000"/>
              </a:lnSpc>
            </a:pPr>
            <a:r>
              <a:rPr lang="en-US" sz="1400" b="1" dirty="0">
                <a:latin typeface="Arial" pitchFamily="34" charset="0"/>
                <a:cs typeface="Arial" pitchFamily="34" charset="0"/>
              </a:rPr>
              <a:t>Unions have been declining since 1955, but in absolute numbers most of this occurred since 1981. </a:t>
            </a:r>
          </a:p>
          <a:p>
            <a:pPr defTabSz="914400">
              <a:lnSpc>
                <a:spcPct val="130000"/>
              </a:lnSpc>
            </a:pPr>
            <a:endParaRPr lang="en-US" sz="1400" dirty="0">
              <a:latin typeface="Arial" pitchFamily="34" charset="0"/>
              <a:cs typeface="Arial" pitchFamily="34" charset="0"/>
            </a:endParaRPr>
          </a:p>
          <a:p>
            <a:pPr marL="342900" indent="-342900" defTabSz="914400">
              <a:lnSpc>
                <a:spcPct val="130000"/>
              </a:lnSpc>
              <a:buFont typeface="Arial" panose="020B0604020202020204" pitchFamily="34" charset="0"/>
              <a:buChar char="•"/>
            </a:pPr>
            <a:r>
              <a:rPr lang="en-US" sz="1400" dirty="0">
                <a:latin typeface="Arial" pitchFamily="34" charset="0"/>
                <a:cs typeface="Arial" pitchFamily="34" charset="0"/>
              </a:rPr>
              <a:t>In 1973 one in four (18 million) workers belonged to a union. (private and public sectors). </a:t>
            </a:r>
          </a:p>
          <a:p>
            <a:pPr marL="342900" indent="-342900" defTabSz="914400">
              <a:lnSpc>
                <a:spcPct val="130000"/>
              </a:lnSpc>
              <a:buFont typeface="Arial" panose="020B0604020202020204" pitchFamily="34" charset="0"/>
              <a:buChar char="•"/>
            </a:pPr>
            <a:r>
              <a:rPr lang="en-US" sz="1400" dirty="0">
                <a:latin typeface="Arial" pitchFamily="34" charset="0"/>
                <a:cs typeface="Arial" pitchFamily="34" charset="0"/>
              </a:rPr>
              <a:t>In 2008 only one in thirteen workers in the private sector (8.2 million)  belonged to a union, and one in three belonged within the public sector (7.8 million).</a:t>
            </a:r>
          </a:p>
          <a:p>
            <a:pPr marL="342900" indent="-342900" defTabSz="914400">
              <a:lnSpc>
                <a:spcPct val="130000"/>
              </a:lnSpc>
              <a:buFont typeface="Arial" panose="020B0604020202020204" pitchFamily="34" charset="0"/>
              <a:buChar char="•"/>
            </a:pPr>
            <a:r>
              <a:rPr lang="en-US" sz="1400" dirty="0">
                <a:latin typeface="Arial" pitchFamily="34" charset="0"/>
                <a:cs typeface="Arial" pitchFamily="34" charset="0"/>
              </a:rPr>
              <a:t>In 2022 wage and salary workers represented by a union include both union members (14.3 million) and workers who report no union affiliation but whose jobs are covered by a union contract (1.7 million). This means only 10.1% of wage and salary workers are represented by a union.</a:t>
            </a:r>
          </a:p>
          <a:p>
            <a:pPr marL="342900" indent="-342900" defTabSz="914400">
              <a:lnSpc>
                <a:spcPct val="130000"/>
              </a:lnSpc>
              <a:buFont typeface="Arial" panose="020B0604020202020204" pitchFamily="34" charset="0"/>
              <a:buChar char="•"/>
            </a:pPr>
            <a:r>
              <a:rPr lang="en-US" sz="1400" dirty="0">
                <a:latin typeface="Arial" pitchFamily="34" charset="0"/>
                <a:cs typeface="Arial" pitchFamily="34" charset="0"/>
              </a:rPr>
              <a:t>As union membership steadily declined, income inequality began to steadily rise after a trough in the 1970s. In 2022, union membership plateaued at 10 percent of workers while the top one percent of income earners earned almost 20 percent of total income.</a:t>
            </a:r>
          </a:p>
        </p:txBody>
      </p:sp>
      <p:pic>
        <p:nvPicPr>
          <p:cNvPr id="7170" name="Picture 2" descr="H:\LCCSSA\Powerpoint\Unions2_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9562" y="678930"/>
            <a:ext cx="1645920" cy="12344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0517">
        <p15:prstTrans prst="fracture"/>
      </p:transition>
    </mc:Choice>
    <mc:Fallback xmlns="">
      <p:transition spd="slow" advTm="505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2500"/>
                                  </p:stCondLst>
                                  <p:childTnLst>
                                    <p:set>
                                      <p:cBhvr>
                                        <p:cTn id="6" dur="1" fill="hold">
                                          <p:stCondLst>
                                            <p:cond delay="9"/>
                                          </p:stCondLst>
                                        </p:cTn>
                                        <p:tgtEl>
                                          <p:spTgt spid="286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2500"/>
                                  </p:stCondLst>
                                  <p:childTnLst>
                                    <p:set>
                                      <p:cBhvr>
                                        <p:cTn id="10" dur="1" fill="hold">
                                          <p:stCondLst>
                                            <p:cond delay="9"/>
                                          </p:stCondLst>
                                        </p:cTn>
                                        <p:tgtEl>
                                          <p:spTgt spid="2868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2500"/>
                                  </p:stCondLst>
                                  <p:childTnLst>
                                    <p:set>
                                      <p:cBhvr>
                                        <p:cTn id="14" dur="1" fill="hold">
                                          <p:stCondLst>
                                            <p:cond delay="9"/>
                                          </p:stCondLst>
                                        </p:cTn>
                                        <p:tgtEl>
                                          <p:spTgt spid="2868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2500"/>
                                  </p:stCondLst>
                                  <p:childTnLst>
                                    <p:set>
                                      <p:cBhvr>
                                        <p:cTn id="18" dur="1" fill="hold">
                                          <p:stCondLst>
                                            <p:cond delay="9"/>
                                          </p:stCondLst>
                                        </p:cTn>
                                        <p:tgtEl>
                                          <p:spTgt spid="2868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10000"/>
                                  </p:stCondLst>
                                  <p:childTnLst>
                                    <p:set>
                                      <p:cBhvr>
                                        <p:cTn id="22" dur="1" fill="hold">
                                          <p:stCondLst>
                                            <p:cond delay="9"/>
                                          </p:stCondLst>
                                        </p:cTn>
                                        <p:tgtEl>
                                          <p:spTgt spid="2868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Text Box 4"/>
          <p:cNvSpPr txBox="1">
            <a:spLocks noChangeArrowheads="1"/>
          </p:cNvSpPr>
          <p:nvPr/>
        </p:nvSpPr>
        <p:spPr bwMode="auto">
          <a:xfrm>
            <a:off x="1417982" y="305215"/>
            <a:ext cx="5804453" cy="1415772"/>
          </a:xfrm>
          <a:prstGeom prst="rect">
            <a:avLst/>
          </a:prstGeom>
          <a:noFill/>
          <a:ln w="9525">
            <a:noFill/>
            <a:miter lim="800000"/>
            <a:headEnd/>
            <a:tailEnd/>
          </a:ln>
          <a:effectLst/>
        </p:spPr>
        <p:txBody>
          <a:bodyPr wrap="square">
            <a:spAutoFit/>
          </a:bodyPr>
          <a:lstStyle/>
          <a:p>
            <a:pPr defTabSz="914400">
              <a:spcBef>
                <a:spcPts val="0"/>
              </a:spcBef>
            </a:pPr>
            <a:r>
              <a:rPr lang="en-US" sz="4600" b="1" dirty="0"/>
              <a:t>State of the Union(s) </a:t>
            </a:r>
          </a:p>
          <a:p>
            <a:pPr defTabSz="914400">
              <a:spcBef>
                <a:spcPts val="0"/>
              </a:spcBef>
            </a:pPr>
            <a:r>
              <a:rPr lang="en-US" sz="4000" b="1" dirty="0"/>
              <a:t>Court Decisions</a:t>
            </a:r>
          </a:p>
        </p:txBody>
      </p:sp>
      <p:sp>
        <p:nvSpPr>
          <p:cNvPr id="28680" name="Text Box 8"/>
          <p:cNvSpPr txBox="1">
            <a:spLocks noChangeArrowheads="1"/>
          </p:cNvSpPr>
          <p:nvPr/>
        </p:nvSpPr>
        <p:spPr bwMode="auto">
          <a:xfrm>
            <a:off x="1139686" y="1790276"/>
            <a:ext cx="7513984" cy="4555093"/>
          </a:xfrm>
          <a:prstGeom prst="rect">
            <a:avLst/>
          </a:prstGeom>
          <a:noFill/>
          <a:ln w="9525">
            <a:noFill/>
            <a:miter lim="800000"/>
            <a:headEnd/>
            <a:tailEnd/>
          </a:ln>
          <a:effectLst/>
        </p:spPr>
        <p:txBody>
          <a:bodyPr wrap="square">
            <a:spAutoFit/>
          </a:bodyPr>
          <a:lstStyle/>
          <a:p>
            <a:pPr defTabSz="914400"/>
            <a:r>
              <a:rPr lang="en-US" sz="1400" b="1" dirty="0">
                <a:latin typeface="Arial" panose="020B0604020202020204" pitchFamily="34" charset="0"/>
                <a:cs typeface="Arial" pitchFamily="34" charset="0"/>
              </a:rPr>
              <a:t>Organizing campaigns: </a:t>
            </a:r>
            <a:r>
              <a:rPr lang="en-US" sz="1400" dirty="0">
                <a:latin typeface="Arial" panose="020B0604020202020204" pitchFamily="34" charset="0"/>
                <a:cs typeface="Arial" pitchFamily="34" charset="0"/>
              </a:rPr>
              <a:t>Legally workers can organize, but workers can be fired trying to organize and have little redress. The US Labor Relations Board used to take two years to make a decision (compared to Canada which can have a decision within two weeks), but new legislation requires that it be made within 45 days. Workers must have 30% yes-vote to create a union, but courts have said they cannot have access to the work force or property.</a:t>
            </a:r>
          </a:p>
          <a:p>
            <a:pPr defTabSz="914400"/>
            <a:endParaRPr lang="en-US" sz="1400" dirty="0">
              <a:latin typeface="Arial" panose="020B0604020202020204" pitchFamily="34" charset="0"/>
              <a:cs typeface="Arial" pitchFamily="34" charset="0"/>
            </a:endParaRPr>
          </a:p>
          <a:p>
            <a:pPr defTabSz="914400"/>
            <a:r>
              <a:rPr lang="en-US" sz="1400" b="1" dirty="0">
                <a:latin typeface="Arial" panose="020B0604020202020204" pitchFamily="34" charset="0"/>
                <a:cs typeface="Arial" pitchFamily="34" charset="0"/>
              </a:rPr>
              <a:t>Employer Litigation: </a:t>
            </a:r>
            <a:r>
              <a:rPr lang="en-US" sz="1400" dirty="0">
                <a:latin typeface="Arial" panose="020B0604020202020204" pitchFamily="34" charset="0"/>
                <a:cs typeface="Arial" pitchFamily="34" charset="0"/>
              </a:rPr>
              <a:t>June 2023, the Supreme Court handed employers one more tool to use in trying to squelch worker organizing: the threat of a state court lawsuit for economic harm. </a:t>
            </a:r>
            <a:r>
              <a:rPr lang="en-US" sz="1400" i="1" dirty="0">
                <a:latin typeface="Arial" panose="020B0604020202020204" pitchFamily="34" charset="0"/>
                <a:cs typeface="Arial" panose="020B0604020202020204" pitchFamily="34" charset="0"/>
              </a:rPr>
              <a:t>In Glacier Northwest Inc. v. International Brotherhood of Teamsters Local Union No. 174</a:t>
            </a:r>
            <a:r>
              <a:rPr lang="en-US" sz="1400" dirty="0">
                <a:latin typeface="Arial" panose="020B0604020202020204" pitchFamily="34" charset="0"/>
                <a:cs typeface="Arial" panose="020B0604020202020204" pitchFamily="34" charset="0"/>
              </a:rPr>
              <a:t>, the Supreme Court upended decades of labor law precedent by allowing an employer to file a lawsuit for damages caused by spoilage of a day’s worth of product during a strike.</a:t>
            </a:r>
          </a:p>
          <a:p>
            <a:pPr defTabSz="914400"/>
            <a:endParaRPr lang="en-US" sz="1400" dirty="0">
              <a:latin typeface="Arial" panose="020B0604020202020204" pitchFamily="34" charset="0"/>
              <a:cs typeface="Arial" panose="020B0604020202020204" pitchFamily="34" charset="0"/>
            </a:endParaRPr>
          </a:p>
          <a:p>
            <a:pPr defTabSz="914400"/>
            <a:r>
              <a:rPr lang="en-US" sz="1400" b="1" dirty="0">
                <a:latin typeface="Arial" panose="020B0604020202020204" pitchFamily="34" charset="0"/>
                <a:cs typeface="Arial" pitchFamily="34" charset="0"/>
              </a:rPr>
              <a:t>Right to Strike: </a:t>
            </a:r>
            <a:r>
              <a:rPr lang="en-US" sz="1400" dirty="0">
                <a:latin typeface="Arial" panose="020B0604020202020204" pitchFamily="34" charset="0"/>
                <a:cs typeface="Arial" pitchFamily="34" charset="0"/>
              </a:rPr>
              <a:t>While the law (even internationally)</a:t>
            </a:r>
            <a:r>
              <a:rPr lang="en-US" sz="1400" baseline="30000" dirty="0">
                <a:latin typeface="Arial" panose="020B0604020202020204" pitchFamily="34" charset="0"/>
                <a:cs typeface="Arial" pitchFamily="34" charset="0"/>
              </a:rPr>
              <a:t>1</a:t>
            </a:r>
            <a:r>
              <a:rPr lang="en-US" sz="1400" dirty="0">
                <a:latin typeface="Arial" panose="020B0604020202020204" pitchFamily="34" charset="0"/>
                <a:cs typeface="Arial" pitchFamily="34" charset="0"/>
              </a:rPr>
              <a:t> says workers have the right to strike, U.S. judges have said workers who strike can’t be </a:t>
            </a:r>
            <a:r>
              <a:rPr lang="en-US" sz="1400" i="1" dirty="0">
                <a:latin typeface="Arial" panose="020B0604020202020204" pitchFamily="34" charset="0"/>
                <a:cs typeface="Arial" pitchFamily="34" charset="0"/>
              </a:rPr>
              <a:t>fired</a:t>
            </a:r>
            <a:r>
              <a:rPr lang="en-US" sz="1400" dirty="0">
                <a:latin typeface="Arial" pitchFamily="34" charset="0"/>
                <a:cs typeface="Arial" pitchFamily="34" charset="0"/>
              </a:rPr>
              <a:t> but can be “permanently replaced”.</a:t>
            </a:r>
          </a:p>
          <a:p>
            <a:pPr defTabSz="914400"/>
            <a:endParaRPr lang="en-US" sz="1400" dirty="0">
              <a:latin typeface="Arial" pitchFamily="34" charset="0"/>
              <a:cs typeface="Arial" pitchFamily="34" charset="0"/>
            </a:endParaRPr>
          </a:p>
          <a:p>
            <a:pPr defTabSz="914400"/>
            <a:r>
              <a:rPr lang="en-US" sz="1400" b="1" dirty="0">
                <a:latin typeface="Arial" panose="020B0604020202020204" pitchFamily="34" charset="0"/>
                <a:cs typeface="Arial" pitchFamily="34" charset="0"/>
              </a:rPr>
              <a:t>Reagan Anti-Union Policies: </a:t>
            </a:r>
            <a:r>
              <a:rPr lang="en-US" sz="1400" dirty="0">
                <a:latin typeface="Arial" pitchFamily="34" charset="0"/>
                <a:cs typeface="Arial" pitchFamily="34" charset="0"/>
              </a:rPr>
              <a:t>In 1981 President Regan fired 11,000 striking air traffic controllers by allowing employers to use “permanent” replacement workers, thus negating the law giving workers the right to strike.</a:t>
            </a:r>
          </a:p>
          <a:p>
            <a:pPr lvl="1" defTabSz="914400"/>
            <a:endParaRPr lang="en-US" sz="1400" dirty="0">
              <a:latin typeface="Arial" pitchFamily="34" charset="0"/>
              <a:cs typeface="Arial" pitchFamily="34" charset="0"/>
            </a:endParaRPr>
          </a:p>
          <a:p>
            <a:pPr lvl="4"/>
            <a:r>
              <a:rPr lang="en-US" sz="1200" baseline="30000" dirty="0">
                <a:latin typeface="Arial" panose="020B0604020202020204" pitchFamily="34" charset="0"/>
                <a:cs typeface="Arial" pitchFamily="34" charset="0"/>
              </a:rPr>
              <a:t>1</a:t>
            </a:r>
            <a:r>
              <a:rPr lang="en-US" sz="1200" dirty="0">
                <a:latin typeface="Arial" panose="020B0604020202020204" pitchFamily="34" charset="0"/>
                <a:cs typeface="Arial" pitchFamily="34" charset="0"/>
              </a:rPr>
              <a:t> Article 23 of the </a:t>
            </a:r>
            <a:r>
              <a:rPr lang="en-US" sz="1200" i="1" dirty="0">
                <a:latin typeface="Arial" panose="020B0604020202020204" pitchFamily="34" charset="0"/>
                <a:cs typeface="Arial" pitchFamily="34" charset="0"/>
              </a:rPr>
              <a:t>Universal Declaration of Human Rights </a:t>
            </a:r>
            <a:r>
              <a:rPr lang="en-US" sz="1200" dirty="0">
                <a:latin typeface="Arial" panose="020B0604020202020204" pitchFamily="34" charset="0"/>
                <a:cs typeface="Arial" pitchFamily="34" charset="0"/>
              </a:rPr>
              <a:t>identifies the ability to organize trade unions as a fundamental human right.</a:t>
            </a:r>
          </a:p>
        </p:txBody>
      </p:sp>
      <p:pic>
        <p:nvPicPr>
          <p:cNvPr id="7170" name="Picture 2" descr="H:\LCCSSA\Powerpoint\Unions2_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1618" y="547449"/>
            <a:ext cx="1341120" cy="10058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38945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73846">
        <p15:prstTrans prst="crush"/>
      </p:transition>
    </mc:Choice>
    <mc:Fallback xmlns="">
      <p:transition spd="slow" advTm="7384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6000"/>
                                  </p:stCondLst>
                                  <p:childTnLst>
                                    <p:set>
                                      <p:cBhvr>
                                        <p:cTn id="6" dur="1" fill="hold">
                                          <p:stCondLst>
                                            <p:cond delay="249"/>
                                          </p:stCondLst>
                                        </p:cTn>
                                        <p:tgtEl>
                                          <p:spTgt spid="286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6000"/>
                                  </p:stCondLst>
                                  <p:childTnLst>
                                    <p:set>
                                      <p:cBhvr>
                                        <p:cTn id="10" dur="1" fill="hold">
                                          <p:stCondLst>
                                            <p:cond delay="1249"/>
                                          </p:stCondLst>
                                        </p:cTn>
                                        <p:tgtEl>
                                          <p:spTgt spid="2868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4750"/>
                                  </p:stCondLst>
                                  <p:childTnLst>
                                    <p:set>
                                      <p:cBhvr>
                                        <p:cTn id="14" dur="1" fill="hold">
                                          <p:stCondLst>
                                            <p:cond delay="1249"/>
                                          </p:stCondLst>
                                        </p:cTn>
                                        <p:tgtEl>
                                          <p:spTgt spid="28680">
                                            <p:txEl>
                                              <p:pRg st="4" end="4"/>
                                            </p:txEl>
                                          </p:spTgt>
                                        </p:tgtEl>
                                        <p:attrNameLst>
                                          <p:attrName>style.visibility</p:attrName>
                                        </p:attrNameLst>
                                      </p:cBhvr>
                                      <p:to>
                                        <p:strVal val="visible"/>
                                      </p:to>
                                    </p:set>
                                  </p:childTnLst>
                                </p:cTn>
                              </p:par>
                            </p:childTnLst>
                          </p:cTn>
                        </p:par>
                        <p:par>
                          <p:cTn id="15" fill="hold">
                            <p:stCondLst>
                              <p:cond delay="6000"/>
                            </p:stCondLst>
                            <p:childTnLst>
                              <p:par>
                                <p:cTn id="16" presetID="1" presetClass="entr" presetSubtype="0" fill="hold" nodeType="afterEffect">
                                  <p:stCondLst>
                                    <p:cond delay="2000"/>
                                  </p:stCondLst>
                                  <p:childTnLst>
                                    <p:set>
                                      <p:cBhvr>
                                        <p:cTn id="17" dur="1" fill="hold">
                                          <p:stCondLst>
                                            <p:cond delay="749"/>
                                          </p:stCondLst>
                                        </p:cTn>
                                        <p:tgtEl>
                                          <p:spTgt spid="28680">
                                            <p:txEl>
                                              <p:pRg st="8" end="8"/>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6000"/>
                                  </p:stCondLst>
                                  <p:childTnLst>
                                    <p:set>
                                      <p:cBhvr>
                                        <p:cTn id="21" dur="1" fill="hold">
                                          <p:stCondLst>
                                            <p:cond delay="1249"/>
                                          </p:stCondLst>
                                        </p:cTn>
                                        <p:tgtEl>
                                          <p:spTgt spid="2868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H:\LCCSSA\Powerpoint\stopunionbustingWiscons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8609" y="462298"/>
            <a:ext cx="1828800" cy="1219200"/>
          </a:xfrm>
          <a:prstGeom prst="rect">
            <a:avLst/>
          </a:prstGeom>
          <a:noFill/>
          <a:extLst>
            <a:ext uri="{909E8E84-426E-40DD-AFC4-6F175D3DCCD1}">
              <a14:hiddenFill xmlns:a14="http://schemas.microsoft.com/office/drawing/2010/main">
                <a:solidFill>
                  <a:srgbClr val="FFFFFF"/>
                </a:solidFill>
              </a14:hiddenFill>
            </a:ext>
          </a:extLst>
        </p:spPr>
      </p:pic>
      <p:sp>
        <p:nvSpPr>
          <p:cNvPr id="29701" name="Text Box 5"/>
          <p:cNvSpPr txBox="1">
            <a:spLocks noChangeArrowheads="1"/>
          </p:cNvSpPr>
          <p:nvPr/>
        </p:nvSpPr>
        <p:spPr bwMode="auto">
          <a:xfrm>
            <a:off x="1470991" y="318124"/>
            <a:ext cx="5287618" cy="1615827"/>
          </a:xfrm>
          <a:prstGeom prst="rect">
            <a:avLst/>
          </a:prstGeom>
          <a:noFill/>
          <a:ln w="9525">
            <a:noFill/>
            <a:miter lim="800000"/>
            <a:headEnd/>
            <a:tailEnd/>
          </a:ln>
          <a:effectLst/>
        </p:spPr>
        <p:txBody>
          <a:bodyPr wrap="square">
            <a:spAutoFit/>
          </a:bodyPr>
          <a:lstStyle/>
          <a:p>
            <a:pPr defTabSz="914400">
              <a:lnSpc>
                <a:spcPct val="90000"/>
              </a:lnSpc>
            </a:pPr>
            <a:r>
              <a:rPr lang="en-US" sz="4600" b="1" dirty="0"/>
              <a:t>State of the Union(s)</a:t>
            </a:r>
          </a:p>
          <a:p>
            <a:pPr defTabSz="914400">
              <a:lnSpc>
                <a:spcPct val="90000"/>
              </a:lnSpc>
            </a:pPr>
            <a:r>
              <a:rPr lang="en-US" sz="3200" b="1" dirty="0"/>
              <a:t>Today: Unions have begun to take more aggressive action</a:t>
            </a:r>
            <a:endParaRPr lang="en-US" sz="3000" b="1" dirty="0"/>
          </a:p>
        </p:txBody>
      </p:sp>
      <p:sp>
        <p:nvSpPr>
          <p:cNvPr id="29702" name="Text Box 6"/>
          <p:cNvSpPr txBox="1">
            <a:spLocks noChangeArrowheads="1"/>
          </p:cNvSpPr>
          <p:nvPr/>
        </p:nvSpPr>
        <p:spPr bwMode="auto">
          <a:xfrm>
            <a:off x="1219200" y="1954994"/>
            <a:ext cx="7363810" cy="4616648"/>
          </a:xfrm>
          <a:prstGeom prst="rect">
            <a:avLst/>
          </a:prstGeom>
          <a:noFill/>
          <a:ln w="9525">
            <a:noFill/>
            <a:miter lim="800000"/>
            <a:headEnd/>
            <a:tailEnd/>
          </a:ln>
          <a:effectLst/>
        </p:spPr>
        <p:txBody>
          <a:bodyPr wrap="square">
            <a:spAutoFit/>
          </a:bodyPr>
          <a:lstStyle/>
          <a:p>
            <a:pPr defTabSz="914400"/>
            <a:r>
              <a:rPr lang="en-US" sz="1400" b="1" dirty="0">
                <a:latin typeface="Arial" panose="020B0604020202020204" pitchFamily="34" charset="0"/>
                <a:cs typeface="Arial" pitchFamily="34" charset="0"/>
              </a:rPr>
              <a:t>AFT Political Actions: </a:t>
            </a:r>
            <a:r>
              <a:rPr lang="en-US" sz="1400" dirty="0">
                <a:latin typeface="Arial" pitchFamily="34" charset="0"/>
                <a:cs typeface="Arial" pitchFamily="34" charset="0"/>
              </a:rPr>
              <a:t>Many AFT Locals, as well as the national organization, educate and fight for such things as working to stop states from placing restrictions on voting, preventing subsidized federal student loans from having their interest rates raised, improving the quality of public education issues.</a:t>
            </a:r>
          </a:p>
          <a:p>
            <a:pPr defTabSz="914400"/>
            <a:endParaRPr lang="en-US" sz="1400" dirty="0">
              <a:latin typeface="Arial" pitchFamily="34" charset="0"/>
              <a:cs typeface="Arial" pitchFamily="34" charset="0"/>
            </a:endParaRPr>
          </a:p>
          <a:p>
            <a:pPr lvl="0"/>
            <a:r>
              <a:rPr lang="en-US" sz="1400" b="1" dirty="0">
                <a:solidFill>
                  <a:prstClr val="black"/>
                </a:solidFill>
                <a:latin typeface="Arial" panose="020B0604020202020204" pitchFamily="34" charset="0"/>
                <a:cs typeface="Arial" pitchFamily="34" charset="0"/>
              </a:rPr>
              <a:t>More Action in the Courts &amp; NLRB: </a:t>
            </a:r>
            <a:r>
              <a:rPr lang="en-US" sz="1400" dirty="0">
                <a:solidFill>
                  <a:prstClr val="black"/>
                </a:solidFill>
                <a:latin typeface="Arial" panose="020B0604020202020204" pitchFamily="34" charset="0"/>
                <a:cs typeface="Arial" pitchFamily="34" charset="0"/>
              </a:rPr>
              <a:t>Unions continue to fight in the courts to maintain the right to collective bargaining, despite the hostile attitude of the courts to unions. In the first quarter of 2023 U</a:t>
            </a:r>
            <a:r>
              <a:rPr lang="en-US" sz="1400" dirty="0">
                <a:latin typeface="Arial" panose="020B0604020202020204" pitchFamily="34" charset="0"/>
                <a:cs typeface="Arial" panose="020B0604020202020204" pitchFamily="34" charset="0"/>
              </a:rPr>
              <a:t>nfair labor practice (ULP) charges filed across the NLRB’s 48 field offices have increased 16%.</a:t>
            </a:r>
            <a:endParaRPr lang="en-US" sz="1400" dirty="0">
              <a:solidFill>
                <a:prstClr val="black"/>
              </a:solidFill>
              <a:latin typeface="Arial" panose="020B0604020202020204" pitchFamily="34" charset="0"/>
              <a:cs typeface="Arial" pitchFamily="34" charset="0"/>
            </a:endParaRPr>
          </a:p>
          <a:p>
            <a:pPr lvl="0"/>
            <a:endParaRPr lang="en-US" sz="1400" b="1" dirty="0">
              <a:solidFill>
                <a:prstClr val="black"/>
              </a:solidFill>
              <a:latin typeface="Arial" panose="020B0604020202020204" pitchFamily="34" charset="0"/>
              <a:cs typeface="Arial" pitchFamily="34" charset="0"/>
            </a:endParaRPr>
          </a:p>
          <a:p>
            <a:pPr lvl="0"/>
            <a:r>
              <a:rPr lang="en-US" sz="1400" b="1" dirty="0">
                <a:solidFill>
                  <a:prstClr val="black"/>
                </a:solidFill>
                <a:latin typeface="Arial" panose="020B0604020202020204" pitchFamily="34" charset="0"/>
                <a:cs typeface="Arial" pitchFamily="34" charset="0"/>
              </a:rPr>
              <a:t>More Organizing: </a:t>
            </a:r>
            <a:r>
              <a:rPr lang="en-US" sz="1400" dirty="0">
                <a:latin typeface="Arial" panose="020B0604020202020204" pitchFamily="34" charset="0"/>
                <a:cs typeface="Arial" panose="020B0604020202020204" pitchFamily="34" charset="0"/>
              </a:rPr>
              <a:t>Organized labor appears to be having a moment. After decades of erosion in the private sector, U.S. workers are organizing at a pace not seen in many years. In December 2021, a Starbucks in western New York became the first to unionize, sparking a wave of union elections in stores across the country. First-ever unions have also formed at an Amazon warehouse in Staten Island, an Apple store in Maryland, and an REI store in New York City. This recent wave of worker organizing is partially concentrated among younger and more educated workers and in industries–including the service sector, but also media, tech, and think tanks–that have resisted organizing activities in the past. </a:t>
            </a:r>
            <a:endParaRPr lang="en-US" sz="1400" dirty="0">
              <a:solidFill>
                <a:prstClr val="black"/>
              </a:solidFill>
              <a:latin typeface="Arial" panose="020B0604020202020204" pitchFamily="34" charset="0"/>
              <a:cs typeface="Arial" pitchFamily="34" charset="0"/>
            </a:endParaRPr>
          </a:p>
          <a:p>
            <a:pPr lvl="0"/>
            <a:endParaRPr lang="en-US" sz="1400" b="1" dirty="0">
              <a:solidFill>
                <a:prstClr val="black"/>
              </a:solidFill>
              <a:latin typeface="Arial" pitchFamily="34" charset="0"/>
              <a:cs typeface="Arial" pitchFamily="34" charset="0"/>
            </a:endParaRPr>
          </a:p>
          <a:p>
            <a:pPr lvl="0"/>
            <a:r>
              <a:rPr lang="en-US" sz="1400" b="1" dirty="0">
                <a:solidFill>
                  <a:prstClr val="black"/>
                </a:solidFill>
                <a:latin typeface="Arial" pitchFamily="34" charset="0"/>
                <a:cs typeface="Arial" pitchFamily="34" charset="0"/>
              </a:rPr>
              <a:t>More Strikes: </a:t>
            </a:r>
            <a:r>
              <a:rPr lang="en-US" sz="1400" dirty="0">
                <a:latin typeface="Arial" panose="020B0604020202020204" pitchFamily="34" charset="0"/>
                <a:cs typeface="Arial" panose="020B0604020202020204" pitchFamily="34" charset="0"/>
              </a:rPr>
              <a:t>Some 362,000 workers have gone on strike so far in 2023, compared with 36,600 over the same period two years ago.</a:t>
            </a:r>
          </a:p>
        </p:txBody>
      </p:sp>
    </p:spTree>
    <p:custDataLst>
      <p:tags r:id="rId1"/>
    </p:custDataLst>
    <p:extLst>
      <p:ext uri="{BB962C8B-B14F-4D97-AF65-F5344CB8AC3E}">
        <p14:creationId xmlns:p14="http://schemas.microsoft.com/office/powerpoint/2010/main" val="1859847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750" advTm="72133">
        <p15:prstTrans prst="origami"/>
      </p:transition>
    </mc:Choice>
    <mc:Fallback xmlns="">
      <p:transition spd="slow" advTm="7213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1500"/>
                                  </p:stCondLst>
                                  <p:childTnLst>
                                    <p:set>
                                      <p:cBhvr>
                                        <p:cTn id="6" dur="1" fill="hold">
                                          <p:stCondLst>
                                            <p:cond delay="9"/>
                                          </p:stCondLst>
                                        </p:cTn>
                                        <p:tgtEl>
                                          <p:spTgt spid="297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1500"/>
                                  </p:stCondLst>
                                  <p:childTnLst>
                                    <p:set>
                                      <p:cBhvr>
                                        <p:cTn id="10" dur="1" fill="hold">
                                          <p:stCondLst>
                                            <p:cond delay="9"/>
                                          </p:stCondLst>
                                        </p:cTn>
                                        <p:tgtEl>
                                          <p:spTgt spid="2970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1500"/>
                                  </p:stCondLst>
                                  <p:childTnLst>
                                    <p:set>
                                      <p:cBhvr>
                                        <p:cTn id="14" dur="1" fill="hold">
                                          <p:stCondLst>
                                            <p:cond delay="9"/>
                                          </p:stCondLst>
                                        </p:cTn>
                                        <p:tgtEl>
                                          <p:spTgt spid="2970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1500"/>
                                  </p:stCondLst>
                                  <p:childTnLst>
                                    <p:set>
                                      <p:cBhvr>
                                        <p:cTn id="18" dur="1" fill="hold">
                                          <p:stCondLst>
                                            <p:cond delay="9"/>
                                          </p:stCondLst>
                                        </p:cTn>
                                        <p:tgtEl>
                                          <p:spTgt spid="2970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Text Box 5"/>
          <p:cNvSpPr txBox="1">
            <a:spLocks noChangeArrowheads="1"/>
          </p:cNvSpPr>
          <p:nvPr/>
        </p:nvSpPr>
        <p:spPr bwMode="auto">
          <a:xfrm>
            <a:off x="1677988" y="1208088"/>
            <a:ext cx="5681662" cy="366712"/>
          </a:xfrm>
          <a:prstGeom prst="rect">
            <a:avLst/>
          </a:prstGeom>
          <a:noFill/>
          <a:ln w="9525">
            <a:noFill/>
            <a:miter lim="800000"/>
            <a:headEnd/>
            <a:tailEnd/>
          </a:ln>
          <a:effectLst/>
        </p:spPr>
        <p:txBody>
          <a:bodyPr>
            <a:spAutoFit/>
          </a:bodyPr>
          <a:lstStyle/>
          <a:p>
            <a:pPr defTabSz="914400">
              <a:spcBef>
                <a:spcPct val="50000"/>
              </a:spcBef>
            </a:pPr>
            <a:endParaRPr lang="en-US">
              <a:latin typeface="Arial" charset="0"/>
            </a:endParaRPr>
          </a:p>
        </p:txBody>
      </p:sp>
      <p:sp>
        <p:nvSpPr>
          <p:cNvPr id="27655" name="Rectangle 7"/>
          <p:cNvSpPr>
            <a:spLocks noChangeArrowheads="1"/>
          </p:cNvSpPr>
          <p:nvPr/>
        </p:nvSpPr>
        <p:spPr bwMode="auto">
          <a:xfrm>
            <a:off x="1033668" y="1795464"/>
            <a:ext cx="7717077" cy="4647426"/>
          </a:xfrm>
          <a:prstGeom prst="rect">
            <a:avLst/>
          </a:prstGeom>
          <a:noFill/>
          <a:ln w="9525">
            <a:noFill/>
            <a:miter lim="800000"/>
            <a:headEnd/>
            <a:tailEnd/>
          </a:ln>
          <a:effectLst/>
        </p:spPr>
        <p:txBody>
          <a:bodyPr wrap="square">
            <a:spAutoFit/>
          </a:bodyPr>
          <a:lstStyle/>
          <a:p>
            <a:pPr defTabSz="914400"/>
            <a:r>
              <a:rPr lang="en-US" b="1" dirty="0"/>
              <a:t>Why are you represented by the union? </a:t>
            </a:r>
          </a:p>
          <a:p>
            <a:pPr lvl="1" defTabSz="914400"/>
            <a:r>
              <a:rPr lang="en-US" sz="1400" dirty="0">
                <a:latin typeface="Arial" pitchFamily="34" charset="0"/>
                <a:cs typeface="Arial" pitchFamily="34" charset="0"/>
              </a:rPr>
              <a:t>The mission of the LCCSSA is primarily to oversee and safeguard the employment conditions of all members by promoting a positive working environment in conjunction with the Lewis &amp; Clark community, and by negotiating a fair and equitable labor agreement. Your elected representatives care about and work for you. </a:t>
            </a:r>
          </a:p>
          <a:p>
            <a:pPr defTabSz="914400"/>
            <a:endParaRPr lang="en-US" b="1" dirty="0"/>
          </a:p>
          <a:p>
            <a:pPr defTabSz="914400"/>
            <a:r>
              <a:rPr lang="en-US" b="1" dirty="0"/>
              <a:t>Where are we now?</a:t>
            </a:r>
          </a:p>
          <a:p>
            <a:pPr lvl="1" defTabSz="914400"/>
            <a:r>
              <a:rPr lang="en-US" sz="1400" dirty="0">
                <a:latin typeface="Arial" pitchFamily="34" charset="0"/>
                <a:cs typeface="Arial" pitchFamily="34" charset="0"/>
              </a:rPr>
              <a:t>Until 2016 it took16 years to reach the top of our pay grade. It now takes 5 years to start earning at our highest level. However, the Teamsters at L&amp;C reach their highest pay in two years.</a:t>
            </a:r>
          </a:p>
          <a:p>
            <a:pPr lvl="1" defTabSz="914400"/>
            <a:endParaRPr lang="en-US" sz="1400" dirty="0">
              <a:latin typeface="Arial" pitchFamily="34" charset="0"/>
              <a:cs typeface="Arial" pitchFamily="34" charset="0"/>
            </a:endParaRPr>
          </a:p>
          <a:p>
            <a:pPr lvl="1" defTabSz="914400"/>
            <a:r>
              <a:rPr lang="en-US" sz="1400" dirty="0">
                <a:latin typeface="Arial" pitchFamily="34" charset="0"/>
                <a:cs typeface="Arial" pitchFamily="34" charset="0"/>
              </a:rPr>
              <a:t>2023, about 75% of our bargaining unit were women. In 2013 the majority of our unit earned less than $36,000 per year with an average of $32,000 per year. As of June 1, 2024, our median wage was $57,836.61 with an average wage of $57,134.59.</a:t>
            </a:r>
          </a:p>
          <a:p>
            <a:pPr lvl="1" defTabSz="914400"/>
            <a:endParaRPr lang="en-US" sz="1400" dirty="0">
              <a:latin typeface="Arial" pitchFamily="34" charset="0"/>
              <a:cs typeface="Arial" pitchFamily="34" charset="0"/>
            </a:endParaRPr>
          </a:p>
          <a:p>
            <a:pPr defTabSz="914400"/>
            <a:r>
              <a:rPr lang="en-US" b="1" dirty="0"/>
              <a:t>Where do we go from here?</a:t>
            </a:r>
          </a:p>
          <a:p>
            <a:pPr lvl="1" defTabSz="914400"/>
            <a:r>
              <a:rPr lang="en-US" sz="1400" dirty="0">
                <a:latin typeface="Arial" pitchFamily="34" charset="0"/>
                <a:cs typeface="Arial" pitchFamily="34" charset="0"/>
              </a:rPr>
              <a:t>With inflation rates of the past several years being so high, even with the special adjustment in our contract we have still lost ground in terms of keeping up to the overall cost of living. We will need to continue to press things such as wage increases, and increased safety for Campus Safety Officers.</a:t>
            </a:r>
            <a:endParaRPr lang="en-US" b="1" dirty="0">
              <a:solidFill>
                <a:srgbClr val="00CC00"/>
              </a:solidFill>
            </a:endParaRPr>
          </a:p>
        </p:txBody>
      </p:sp>
      <p:sp>
        <p:nvSpPr>
          <p:cNvPr id="27656" name="Rectangle 8"/>
          <p:cNvSpPr>
            <a:spLocks noChangeArrowheads="1"/>
          </p:cNvSpPr>
          <p:nvPr/>
        </p:nvSpPr>
        <p:spPr bwMode="auto">
          <a:xfrm>
            <a:off x="1511578" y="599867"/>
            <a:ext cx="6598754" cy="793750"/>
          </a:xfrm>
          <a:prstGeom prst="rect">
            <a:avLst/>
          </a:prstGeom>
          <a:noFill/>
          <a:ln w="9525">
            <a:noFill/>
            <a:miter lim="800000"/>
            <a:headEnd/>
            <a:tailEnd/>
          </a:ln>
          <a:effectLst/>
        </p:spPr>
        <p:txBody>
          <a:bodyPr wrap="square">
            <a:spAutoFit/>
          </a:bodyPr>
          <a:lstStyle/>
          <a:p>
            <a:pPr defTabSz="914400"/>
            <a:r>
              <a:rPr lang="en-US" sz="4600" b="1" dirty="0"/>
              <a:t>What’s in the Future:</a:t>
            </a:r>
            <a:endParaRPr lang="en-US" sz="3800" b="1" dirty="0"/>
          </a:p>
        </p:txBody>
      </p:sp>
    </p:spTree>
    <p:custDataLst>
      <p:tags r:id="rId1"/>
    </p:custDataLst>
    <p:extLst>
      <p:ext uri="{BB962C8B-B14F-4D97-AF65-F5344CB8AC3E}">
        <p14:creationId xmlns:p14="http://schemas.microsoft.com/office/powerpoint/2010/main" val="938142532"/>
      </p:ext>
    </p:extLst>
  </p:cSld>
  <p:clrMapOvr>
    <a:masterClrMapping/>
  </p:clrMapOvr>
  <mc:AlternateContent xmlns:mc="http://schemas.openxmlformats.org/markup-compatibility/2006" xmlns:p14="http://schemas.microsoft.com/office/powerpoint/2010/main">
    <mc:Choice Requires="p14">
      <p:transition spd="slow" p14:dur="1500" advTm="75305">
        <p14:prism/>
      </p:transition>
    </mc:Choice>
    <mc:Fallback xmlns="">
      <p:transition spd="slow" advTm="7530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2250"/>
                                  </p:stCondLst>
                                  <p:childTnLst>
                                    <p:set>
                                      <p:cBhvr>
                                        <p:cTn id="6" dur="1" fill="hold">
                                          <p:stCondLst>
                                            <p:cond delay="0"/>
                                          </p:stCondLst>
                                        </p:cTn>
                                        <p:tgtEl>
                                          <p:spTgt spid="27655">
                                            <p:txEl>
                                              <p:pRg st="0" end="0"/>
                                            </p:txEl>
                                          </p:spTgt>
                                        </p:tgtEl>
                                        <p:attrNameLst>
                                          <p:attrName>style.visibility</p:attrName>
                                        </p:attrNameLst>
                                      </p:cBhvr>
                                      <p:to>
                                        <p:strVal val="visible"/>
                                      </p:to>
                                    </p:set>
                                    <p:animEffect transition="in" filter="fade">
                                      <p:cBhvr>
                                        <p:cTn id="7" dur="2000"/>
                                        <p:tgtEl>
                                          <p:spTgt spid="27655">
                                            <p:txEl>
                                              <p:pRg st="0" end="0"/>
                                            </p:txEl>
                                          </p:spTgt>
                                        </p:tgtEl>
                                      </p:cBhvr>
                                    </p:animEffect>
                                    <p:anim calcmode="lin" valueType="num">
                                      <p:cBhvr>
                                        <p:cTn id="8" dur="2000" fill="hold"/>
                                        <p:tgtEl>
                                          <p:spTgt spid="2765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765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250"/>
                            </p:stCondLst>
                            <p:childTnLst>
                              <p:par>
                                <p:cTn id="11" presetID="47" presetClass="entr" presetSubtype="0" fill="hold" nodeType="afterEffect">
                                  <p:stCondLst>
                                    <p:cond delay="0"/>
                                  </p:stCondLst>
                                  <p:childTnLst>
                                    <p:set>
                                      <p:cBhvr>
                                        <p:cTn id="12" dur="1" fill="hold">
                                          <p:stCondLst>
                                            <p:cond delay="0"/>
                                          </p:stCondLst>
                                        </p:cTn>
                                        <p:tgtEl>
                                          <p:spTgt spid="27655">
                                            <p:txEl>
                                              <p:pRg st="1" end="1"/>
                                            </p:txEl>
                                          </p:spTgt>
                                        </p:tgtEl>
                                        <p:attrNameLst>
                                          <p:attrName>style.visibility</p:attrName>
                                        </p:attrNameLst>
                                      </p:cBhvr>
                                      <p:to>
                                        <p:strVal val="visible"/>
                                      </p:to>
                                    </p:set>
                                    <p:animEffect transition="in" filter="fade">
                                      <p:cBhvr>
                                        <p:cTn id="13" dur="2000"/>
                                        <p:tgtEl>
                                          <p:spTgt spid="27655">
                                            <p:txEl>
                                              <p:pRg st="1" end="1"/>
                                            </p:txEl>
                                          </p:spTgt>
                                        </p:tgtEl>
                                      </p:cBhvr>
                                    </p:animEffect>
                                    <p:anim calcmode="lin" valueType="num">
                                      <p:cBhvr>
                                        <p:cTn id="14" dur="2000" fill="hold"/>
                                        <p:tgtEl>
                                          <p:spTgt spid="27655">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2765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2250"/>
                                  </p:stCondLst>
                                  <p:childTnLst>
                                    <p:set>
                                      <p:cBhvr>
                                        <p:cTn id="19" dur="1" fill="hold">
                                          <p:stCondLst>
                                            <p:cond delay="0"/>
                                          </p:stCondLst>
                                        </p:cTn>
                                        <p:tgtEl>
                                          <p:spTgt spid="27655">
                                            <p:txEl>
                                              <p:pRg st="3" end="3"/>
                                            </p:txEl>
                                          </p:spTgt>
                                        </p:tgtEl>
                                        <p:attrNameLst>
                                          <p:attrName>style.visibility</p:attrName>
                                        </p:attrNameLst>
                                      </p:cBhvr>
                                      <p:to>
                                        <p:strVal val="visible"/>
                                      </p:to>
                                    </p:set>
                                    <p:animEffect transition="in" filter="fade">
                                      <p:cBhvr>
                                        <p:cTn id="20" dur="2000"/>
                                        <p:tgtEl>
                                          <p:spTgt spid="27655">
                                            <p:txEl>
                                              <p:pRg st="3" end="3"/>
                                            </p:txEl>
                                          </p:spTgt>
                                        </p:tgtEl>
                                      </p:cBhvr>
                                    </p:animEffect>
                                    <p:anim calcmode="lin" valueType="num">
                                      <p:cBhvr>
                                        <p:cTn id="21" dur="2000" fill="hold"/>
                                        <p:tgtEl>
                                          <p:spTgt spid="27655">
                                            <p:txEl>
                                              <p:pRg st="3" end="3"/>
                                            </p:txEl>
                                          </p:spTgt>
                                        </p:tgtEl>
                                        <p:attrNameLst>
                                          <p:attrName>ppt_x</p:attrName>
                                        </p:attrNameLst>
                                      </p:cBhvr>
                                      <p:tavLst>
                                        <p:tav tm="0">
                                          <p:val>
                                            <p:strVal val="#ppt_x"/>
                                          </p:val>
                                        </p:tav>
                                        <p:tav tm="100000">
                                          <p:val>
                                            <p:strVal val="#ppt_x"/>
                                          </p:val>
                                        </p:tav>
                                      </p:tavLst>
                                    </p:anim>
                                    <p:anim calcmode="lin" valueType="num">
                                      <p:cBhvr>
                                        <p:cTn id="22" dur="2000" fill="hold"/>
                                        <p:tgtEl>
                                          <p:spTgt spid="27655">
                                            <p:txEl>
                                              <p:pRg st="3" end="3"/>
                                            </p:txEl>
                                          </p:spTgt>
                                        </p:tgtEl>
                                        <p:attrNameLst>
                                          <p:attrName>ppt_y</p:attrName>
                                        </p:attrNameLst>
                                      </p:cBhvr>
                                      <p:tavLst>
                                        <p:tav tm="0">
                                          <p:val>
                                            <p:strVal val="#ppt_y-.1"/>
                                          </p:val>
                                        </p:tav>
                                        <p:tav tm="100000">
                                          <p:val>
                                            <p:strVal val="#ppt_y"/>
                                          </p:val>
                                        </p:tav>
                                      </p:tavLst>
                                    </p:anim>
                                  </p:childTnLst>
                                </p:cTn>
                              </p:par>
                            </p:childTnLst>
                          </p:cTn>
                        </p:par>
                        <p:par>
                          <p:cTn id="23" fill="hold">
                            <p:stCondLst>
                              <p:cond delay="4250"/>
                            </p:stCondLst>
                            <p:childTnLst>
                              <p:par>
                                <p:cTn id="24" presetID="47" presetClass="entr" presetSubtype="0" fill="hold" nodeType="afterEffect">
                                  <p:stCondLst>
                                    <p:cond delay="0"/>
                                  </p:stCondLst>
                                  <p:childTnLst>
                                    <p:set>
                                      <p:cBhvr>
                                        <p:cTn id="25" dur="1" fill="hold">
                                          <p:stCondLst>
                                            <p:cond delay="0"/>
                                          </p:stCondLst>
                                        </p:cTn>
                                        <p:tgtEl>
                                          <p:spTgt spid="27655">
                                            <p:txEl>
                                              <p:pRg st="4" end="4"/>
                                            </p:txEl>
                                          </p:spTgt>
                                        </p:tgtEl>
                                        <p:attrNameLst>
                                          <p:attrName>style.visibility</p:attrName>
                                        </p:attrNameLst>
                                      </p:cBhvr>
                                      <p:to>
                                        <p:strVal val="visible"/>
                                      </p:to>
                                    </p:set>
                                    <p:animEffect transition="in" filter="fade">
                                      <p:cBhvr>
                                        <p:cTn id="26" dur="2000"/>
                                        <p:tgtEl>
                                          <p:spTgt spid="27655">
                                            <p:txEl>
                                              <p:pRg st="4" end="4"/>
                                            </p:txEl>
                                          </p:spTgt>
                                        </p:tgtEl>
                                      </p:cBhvr>
                                    </p:animEffect>
                                    <p:anim calcmode="lin" valueType="num">
                                      <p:cBhvr>
                                        <p:cTn id="27" dur="2000" fill="hold"/>
                                        <p:tgtEl>
                                          <p:spTgt spid="27655">
                                            <p:txEl>
                                              <p:pRg st="4" end="4"/>
                                            </p:txEl>
                                          </p:spTgt>
                                        </p:tgtEl>
                                        <p:attrNameLst>
                                          <p:attrName>ppt_x</p:attrName>
                                        </p:attrNameLst>
                                      </p:cBhvr>
                                      <p:tavLst>
                                        <p:tav tm="0">
                                          <p:val>
                                            <p:strVal val="#ppt_x"/>
                                          </p:val>
                                        </p:tav>
                                        <p:tav tm="100000">
                                          <p:val>
                                            <p:strVal val="#ppt_x"/>
                                          </p:val>
                                        </p:tav>
                                      </p:tavLst>
                                    </p:anim>
                                    <p:anim calcmode="lin" valueType="num">
                                      <p:cBhvr>
                                        <p:cTn id="28" dur="2000" fill="hold"/>
                                        <p:tgtEl>
                                          <p:spTgt spid="27655">
                                            <p:txEl>
                                              <p:pRg st="4" end="4"/>
                                            </p:txEl>
                                          </p:spTgt>
                                        </p:tgtEl>
                                        <p:attrNameLst>
                                          <p:attrName>ppt_y</p:attrName>
                                        </p:attrNameLst>
                                      </p:cBhvr>
                                      <p:tavLst>
                                        <p:tav tm="0">
                                          <p:val>
                                            <p:strVal val="#ppt_y-.1"/>
                                          </p:val>
                                        </p:tav>
                                        <p:tav tm="100000">
                                          <p:val>
                                            <p:strVal val="#ppt_y"/>
                                          </p:val>
                                        </p:tav>
                                      </p:tavLst>
                                    </p:anim>
                                  </p:childTnLst>
                                </p:cTn>
                              </p:par>
                            </p:childTnLst>
                          </p:cTn>
                        </p:par>
                        <p:par>
                          <p:cTn id="29" fill="hold">
                            <p:stCondLst>
                              <p:cond delay="6250"/>
                            </p:stCondLst>
                            <p:childTnLst>
                              <p:par>
                                <p:cTn id="30" presetID="47" presetClass="entr" presetSubtype="0" fill="hold" nodeType="afterEffect">
                                  <p:stCondLst>
                                    <p:cond delay="0"/>
                                  </p:stCondLst>
                                  <p:childTnLst>
                                    <p:set>
                                      <p:cBhvr>
                                        <p:cTn id="31" dur="1" fill="hold">
                                          <p:stCondLst>
                                            <p:cond delay="0"/>
                                          </p:stCondLst>
                                        </p:cTn>
                                        <p:tgtEl>
                                          <p:spTgt spid="27655">
                                            <p:txEl>
                                              <p:pRg st="6" end="6"/>
                                            </p:txEl>
                                          </p:spTgt>
                                        </p:tgtEl>
                                        <p:attrNameLst>
                                          <p:attrName>style.visibility</p:attrName>
                                        </p:attrNameLst>
                                      </p:cBhvr>
                                      <p:to>
                                        <p:strVal val="visible"/>
                                      </p:to>
                                    </p:set>
                                    <p:animEffect transition="in" filter="fade">
                                      <p:cBhvr>
                                        <p:cTn id="32" dur="2000"/>
                                        <p:tgtEl>
                                          <p:spTgt spid="27655">
                                            <p:txEl>
                                              <p:pRg st="6" end="6"/>
                                            </p:txEl>
                                          </p:spTgt>
                                        </p:tgtEl>
                                      </p:cBhvr>
                                    </p:animEffect>
                                    <p:anim calcmode="lin" valueType="num">
                                      <p:cBhvr>
                                        <p:cTn id="33" dur="2000" fill="hold"/>
                                        <p:tgtEl>
                                          <p:spTgt spid="27655">
                                            <p:txEl>
                                              <p:pRg st="6" end="6"/>
                                            </p:txEl>
                                          </p:spTgt>
                                        </p:tgtEl>
                                        <p:attrNameLst>
                                          <p:attrName>ppt_x</p:attrName>
                                        </p:attrNameLst>
                                      </p:cBhvr>
                                      <p:tavLst>
                                        <p:tav tm="0">
                                          <p:val>
                                            <p:strVal val="#ppt_x"/>
                                          </p:val>
                                        </p:tav>
                                        <p:tav tm="100000">
                                          <p:val>
                                            <p:strVal val="#ppt_x"/>
                                          </p:val>
                                        </p:tav>
                                      </p:tavLst>
                                    </p:anim>
                                    <p:anim calcmode="lin" valueType="num">
                                      <p:cBhvr>
                                        <p:cTn id="34" dur="2000" fill="hold"/>
                                        <p:tgtEl>
                                          <p:spTgt spid="2765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nodeType="clickEffect">
                                  <p:stCondLst>
                                    <p:cond delay="2250"/>
                                  </p:stCondLst>
                                  <p:childTnLst>
                                    <p:set>
                                      <p:cBhvr>
                                        <p:cTn id="38" dur="1" fill="hold">
                                          <p:stCondLst>
                                            <p:cond delay="0"/>
                                          </p:stCondLst>
                                        </p:cTn>
                                        <p:tgtEl>
                                          <p:spTgt spid="27655">
                                            <p:txEl>
                                              <p:pRg st="8" end="8"/>
                                            </p:txEl>
                                          </p:spTgt>
                                        </p:tgtEl>
                                        <p:attrNameLst>
                                          <p:attrName>style.visibility</p:attrName>
                                        </p:attrNameLst>
                                      </p:cBhvr>
                                      <p:to>
                                        <p:strVal val="visible"/>
                                      </p:to>
                                    </p:set>
                                    <p:animEffect transition="in" filter="fade">
                                      <p:cBhvr>
                                        <p:cTn id="39" dur="2000"/>
                                        <p:tgtEl>
                                          <p:spTgt spid="27655">
                                            <p:txEl>
                                              <p:pRg st="8" end="8"/>
                                            </p:txEl>
                                          </p:spTgt>
                                        </p:tgtEl>
                                      </p:cBhvr>
                                    </p:animEffect>
                                    <p:anim calcmode="lin" valueType="num">
                                      <p:cBhvr>
                                        <p:cTn id="40" dur="2000" fill="hold"/>
                                        <p:tgtEl>
                                          <p:spTgt spid="27655">
                                            <p:txEl>
                                              <p:pRg st="8" end="8"/>
                                            </p:txEl>
                                          </p:spTgt>
                                        </p:tgtEl>
                                        <p:attrNameLst>
                                          <p:attrName>ppt_x</p:attrName>
                                        </p:attrNameLst>
                                      </p:cBhvr>
                                      <p:tavLst>
                                        <p:tav tm="0">
                                          <p:val>
                                            <p:strVal val="#ppt_x"/>
                                          </p:val>
                                        </p:tav>
                                        <p:tav tm="100000">
                                          <p:val>
                                            <p:strVal val="#ppt_x"/>
                                          </p:val>
                                        </p:tav>
                                      </p:tavLst>
                                    </p:anim>
                                    <p:anim calcmode="lin" valueType="num">
                                      <p:cBhvr>
                                        <p:cTn id="41" dur="2000" fill="hold"/>
                                        <p:tgtEl>
                                          <p:spTgt spid="27655">
                                            <p:txEl>
                                              <p:pRg st="8" end="8"/>
                                            </p:txEl>
                                          </p:spTgt>
                                        </p:tgtEl>
                                        <p:attrNameLst>
                                          <p:attrName>ppt_y</p:attrName>
                                        </p:attrNameLst>
                                      </p:cBhvr>
                                      <p:tavLst>
                                        <p:tav tm="0">
                                          <p:val>
                                            <p:strVal val="#ppt_y-.1"/>
                                          </p:val>
                                        </p:tav>
                                        <p:tav tm="100000">
                                          <p:val>
                                            <p:strVal val="#ppt_y"/>
                                          </p:val>
                                        </p:tav>
                                      </p:tavLst>
                                    </p:anim>
                                  </p:childTnLst>
                                </p:cTn>
                              </p:par>
                            </p:childTnLst>
                          </p:cTn>
                        </p:par>
                        <p:par>
                          <p:cTn id="42" fill="hold">
                            <p:stCondLst>
                              <p:cond delay="4250"/>
                            </p:stCondLst>
                            <p:childTnLst>
                              <p:par>
                                <p:cTn id="43" presetID="47" presetClass="entr" presetSubtype="0" fill="hold" nodeType="afterEffect">
                                  <p:stCondLst>
                                    <p:cond delay="0"/>
                                  </p:stCondLst>
                                  <p:childTnLst>
                                    <p:set>
                                      <p:cBhvr>
                                        <p:cTn id="44" dur="1" fill="hold">
                                          <p:stCondLst>
                                            <p:cond delay="0"/>
                                          </p:stCondLst>
                                        </p:cTn>
                                        <p:tgtEl>
                                          <p:spTgt spid="27655">
                                            <p:txEl>
                                              <p:pRg st="9" end="9"/>
                                            </p:txEl>
                                          </p:spTgt>
                                        </p:tgtEl>
                                        <p:attrNameLst>
                                          <p:attrName>style.visibility</p:attrName>
                                        </p:attrNameLst>
                                      </p:cBhvr>
                                      <p:to>
                                        <p:strVal val="visible"/>
                                      </p:to>
                                    </p:set>
                                    <p:animEffect transition="in" filter="fade">
                                      <p:cBhvr>
                                        <p:cTn id="45" dur="2000"/>
                                        <p:tgtEl>
                                          <p:spTgt spid="27655">
                                            <p:txEl>
                                              <p:pRg st="9" end="9"/>
                                            </p:txEl>
                                          </p:spTgt>
                                        </p:tgtEl>
                                      </p:cBhvr>
                                    </p:animEffect>
                                    <p:anim calcmode="lin" valueType="num">
                                      <p:cBhvr>
                                        <p:cTn id="46" dur="2000" fill="hold"/>
                                        <p:tgtEl>
                                          <p:spTgt spid="27655">
                                            <p:txEl>
                                              <p:pRg st="9" end="9"/>
                                            </p:txEl>
                                          </p:spTgt>
                                        </p:tgtEl>
                                        <p:attrNameLst>
                                          <p:attrName>ppt_x</p:attrName>
                                        </p:attrNameLst>
                                      </p:cBhvr>
                                      <p:tavLst>
                                        <p:tav tm="0">
                                          <p:val>
                                            <p:strVal val="#ppt_x"/>
                                          </p:val>
                                        </p:tav>
                                        <p:tav tm="100000">
                                          <p:val>
                                            <p:strVal val="#ppt_x"/>
                                          </p:val>
                                        </p:tav>
                                      </p:tavLst>
                                    </p:anim>
                                    <p:anim calcmode="lin" valueType="num">
                                      <p:cBhvr>
                                        <p:cTn id="47" dur="2000" fill="hold"/>
                                        <p:tgtEl>
                                          <p:spTgt spid="27655">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TextBox 3"/>
          <p:cNvSpPr txBox="1">
            <a:spLocks noChangeArrowheads="1"/>
          </p:cNvSpPr>
          <p:nvPr/>
        </p:nvSpPr>
        <p:spPr bwMode="auto">
          <a:xfrm>
            <a:off x="381000" y="153988"/>
            <a:ext cx="8443913" cy="523220"/>
          </a:xfrm>
          <a:prstGeom prst="rect">
            <a:avLst/>
          </a:prstGeom>
          <a:noFill/>
          <a:ln w="9525">
            <a:noFill/>
            <a:miter lim="800000"/>
            <a:headEnd/>
            <a:tailEnd/>
          </a:ln>
        </p:spPr>
        <p:txBody>
          <a:bodyPr>
            <a:spAutoFit/>
          </a:bodyPr>
          <a:lstStyle/>
          <a:p>
            <a:r>
              <a:rPr lang="en-US" sz="2800" b="1" dirty="0"/>
              <a:t>Overview of LCCSSA Bargaining Progress</a:t>
            </a:r>
          </a:p>
        </p:txBody>
      </p:sp>
      <p:sp>
        <p:nvSpPr>
          <p:cNvPr id="30725" name="Text Box 5"/>
          <p:cNvSpPr txBox="1">
            <a:spLocks noChangeArrowheads="1"/>
          </p:cNvSpPr>
          <p:nvPr/>
        </p:nvSpPr>
        <p:spPr bwMode="auto">
          <a:xfrm>
            <a:off x="1320800" y="981383"/>
            <a:ext cx="7237029" cy="5386090"/>
          </a:xfrm>
          <a:prstGeom prst="rect">
            <a:avLst/>
          </a:prstGeom>
          <a:noFill/>
          <a:ln w="9525">
            <a:noFill/>
            <a:miter lim="800000"/>
            <a:headEnd/>
            <a:tailEnd/>
          </a:ln>
          <a:effectLst/>
        </p:spPr>
        <p:txBody>
          <a:bodyPr wrap="square">
            <a:spAutoFit/>
          </a:bodyPr>
          <a:lstStyle/>
          <a:p>
            <a:pPr marL="342900" indent="-342900" defTabSz="914400"/>
            <a:r>
              <a:rPr lang="en-US" sz="1600" b="1" dirty="0">
                <a:latin typeface="Arial" panose="020B0604020202020204" pitchFamily="34" charset="0"/>
                <a:cs typeface="Arial" panose="020B0604020202020204" pitchFamily="34" charset="0"/>
              </a:rPr>
              <a:t>Wage Increases:</a:t>
            </a:r>
          </a:p>
          <a:p>
            <a:pPr marL="342900" indent="-342900" defTabSz="914400">
              <a:tabLst>
                <a:tab pos="568325" algn="l"/>
              </a:tabLst>
            </a:pPr>
            <a:r>
              <a:rPr lang="en-US" sz="1400" dirty="0">
                <a:latin typeface="Arial" panose="020B0604020202020204" pitchFamily="34" charset="0"/>
                <a:cs typeface="Arial" panose="020B0604020202020204" pitchFamily="34" charset="0"/>
              </a:rPr>
              <a:t>	2000 – 2003: $8.50  – 19.80 </a:t>
            </a:r>
            <a:r>
              <a:rPr lang="en-US" sz="1200" dirty="0">
                <a:latin typeface="Arial" panose="020B0604020202020204" pitchFamily="34" charset="0"/>
                <a:cs typeface="Arial" panose="020B0604020202020204" pitchFamily="34" charset="0"/>
              </a:rPr>
              <a:t>(no regulation of starting wages or regulated increases)</a:t>
            </a:r>
            <a:endParaRPr lang="en-US" sz="1400" dirty="0">
              <a:latin typeface="Arial" panose="020B0604020202020204" pitchFamily="34" charset="0"/>
              <a:cs typeface="Arial" panose="020B0604020202020204" pitchFamily="34" charset="0"/>
            </a:endParaRPr>
          </a:p>
          <a:p>
            <a:pPr marL="342900" indent="-342900" defTabSz="914400">
              <a:tabLst>
                <a:tab pos="568325" algn="l"/>
              </a:tabLst>
            </a:pPr>
            <a:r>
              <a:rPr lang="en-US" sz="1400" dirty="0">
                <a:latin typeface="Arial" panose="020B0604020202020204" pitchFamily="34" charset="0"/>
                <a:cs typeface="Arial" panose="020B0604020202020204" pitchFamily="34" charset="0"/>
              </a:rPr>
              <a:t>	2003 – 2006: $8.76 – 20.91</a:t>
            </a:r>
          </a:p>
          <a:p>
            <a:pPr marL="342900" indent="-342900" defTabSz="914400">
              <a:tabLst>
                <a:tab pos="568325" algn="l"/>
              </a:tabLst>
            </a:pPr>
            <a:r>
              <a:rPr lang="en-US" sz="1400" dirty="0">
                <a:latin typeface="Arial" panose="020B0604020202020204" pitchFamily="34" charset="0"/>
                <a:cs typeface="Arial" panose="020B0604020202020204" pitchFamily="34" charset="0"/>
              </a:rPr>
              <a:t>	2006: $9.48 – 21.46 </a:t>
            </a:r>
            <a:r>
              <a:rPr lang="en-US" sz="1200" dirty="0">
                <a:latin typeface="Arial" panose="020B0604020202020204" pitchFamily="34" charset="0"/>
                <a:cs typeface="Arial" panose="020B0604020202020204" pitchFamily="34" charset="0"/>
              </a:rPr>
              <a:t>(temporary agreement after 10 months bargaining)</a:t>
            </a:r>
          </a:p>
          <a:p>
            <a:pPr marL="342900" indent="-731520" defTabSz="914400">
              <a:tabLst>
                <a:tab pos="568325" algn="l"/>
              </a:tabLst>
            </a:pPr>
            <a:r>
              <a:rPr lang="en-US" sz="1400" dirty="0">
                <a:latin typeface="Arial" panose="020B0604020202020204" pitchFamily="34" charset="0"/>
                <a:cs typeface="Arial" panose="020B0604020202020204" pitchFamily="34" charset="0"/>
              </a:rPr>
              <a:t>	2007 – 2010: $11.55 – 26.20 </a:t>
            </a:r>
          </a:p>
          <a:p>
            <a:pPr marL="342900" indent="-457200" defTabSz="692150">
              <a:tabLst>
                <a:tab pos="568325" algn="l"/>
              </a:tabLst>
            </a:pPr>
            <a:r>
              <a:rPr lang="en-US" sz="1400" dirty="0">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(after two years of bargaining; step system implemented; limited starting wage range)</a:t>
            </a:r>
          </a:p>
          <a:p>
            <a:pPr marL="342900" indent="-342900" defTabSz="914400">
              <a:tabLst>
                <a:tab pos="568325" algn="l"/>
              </a:tabLst>
            </a:pPr>
            <a:r>
              <a:rPr lang="en-US" sz="1400" dirty="0">
                <a:latin typeface="Arial" panose="020B0604020202020204" pitchFamily="34" charset="0"/>
                <a:cs typeface="Arial" panose="020B0604020202020204" pitchFamily="34" charset="0"/>
              </a:rPr>
              <a:t>	2010: $12.52 – 26.20 </a:t>
            </a:r>
            <a:r>
              <a:rPr lang="en-US" sz="1200" dirty="0">
                <a:latin typeface="Arial" panose="020B0604020202020204" pitchFamily="34" charset="0"/>
                <a:cs typeface="Arial" panose="020B0604020202020204" pitchFamily="34" charset="0"/>
              </a:rPr>
              <a:t>(after nine months of bargaining)</a:t>
            </a:r>
          </a:p>
          <a:p>
            <a:pPr marL="342900" indent="-342900" defTabSz="914400">
              <a:tabLst>
                <a:tab pos="568325" algn="l"/>
              </a:tabLst>
            </a:pPr>
            <a:r>
              <a:rPr lang="en-US" sz="1400" dirty="0">
                <a:latin typeface="Arial" panose="020B0604020202020204" pitchFamily="34" charset="0"/>
                <a:cs typeface="Arial" panose="020B0604020202020204" pitchFamily="34" charset="0"/>
              </a:rPr>
              <a:t>	2011: $12.77 – 26.72 </a:t>
            </a:r>
            <a:r>
              <a:rPr lang="en-US" sz="1200" dirty="0">
                <a:latin typeface="Arial" panose="020B0604020202020204" pitchFamily="34" charset="0"/>
                <a:cs typeface="Arial" panose="020B0604020202020204" pitchFamily="34" charset="0"/>
              </a:rPr>
              <a:t>(economic re-negotiation)</a:t>
            </a:r>
          </a:p>
          <a:p>
            <a:pPr marL="342900" indent="-342900" defTabSz="914400">
              <a:tabLst>
                <a:tab pos="568325" algn="l"/>
              </a:tabLst>
            </a:pPr>
            <a:r>
              <a:rPr lang="en-US" sz="1400" dirty="0">
                <a:latin typeface="Arial" panose="020B0604020202020204" pitchFamily="34" charset="0"/>
                <a:cs typeface="Arial" panose="020B0604020202020204" pitchFamily="34" charset="0"/>
              </a:rPr>
              <a:t>	2012: $13.27 – 27.22 </a:t>
            </a:r>
          </a:p>
          <a:p>
            <a:pPr marL="342900" indent="-342900" defTabSz="914400">
              <a:tabLst>
                <a:tab pos="568325" algn="l"/>
              </a:tabLst>
            </a:pPr>
            <a:r>
              <a:rPr lang="en-US" sz="1400" dirty="0">
                <a:latin typeface="Arial" panose="020B0604020202020204" pitchFamily="34" charset="0"/>
                <a:cs typeface="Arial" panose="020B0604020202020204" pitchFamily="34" charset="0"/>
              </a:rPr>
              <a:t>	2013: $13.60 – 34.07</a:t>
            </a:r>
          </a:p>
          <a:p>
            <a:pPr marL="568325" lvl="1" defTabSz="284163"/>
            <a:r>
              <a:rPr lang="en-US" sz="1200" dirty="0">
                <a:latin typeface="Arial" panose="020B0604020202020204" pitchFamily="34" charset="0"/>
                <a:cs typeface="Arial" panose="020B0604020202020204" pitchFamily="34" charset="0"/>
              </a:rPr>
              <a:t>(steps reduced to 16 years to reach maximum pay, with the addition of two new higher pay grades)</a:t>
            </a:r>
          </a:p>
          <a:p>
            <a:pPr marL="342900" indent="-342900" defTabSz="914400">
              <a:tabLst>
                <a:tab pos="568325" algn="l"/>
              </a:tabLst>
            </a:pPr>
            <a:r>
              <a:rPr lang="en-US" sz="1400" dirty="0">
                <a:latin typeface="Arial" panose="020B0604020202020204" pitchFamily="34" charset="0"/>
                <a:cs typeface="Arial" panose="020B0604020202020204" pitchFamily="34" charset="0"/>
              </a:rPr>
              <a:t>	2014: $14.01 – 35.09</a:t>
            </a:r>
          </a:p>
          <a:p>
            <a:pPr marL="342900" indent="-342900" defTabSz="914400">
              <a:tabLst>
                <a:tab pos="568325" algn="l"/>
              </a:tabLst>
            </a:pPr>
            <a:r>
              <a:rPr lang="en-US" sz="1400" dirty="0">
                <a:latin typeface="Arial" panose="020B0604020202020204" pitchFamily="34" charset="0"/>
                <a:cs typeface="Arial" panose="020B0604020202020204" pitchFamily="34" charset="0"/>
              </a:rPr>
              <a:t>	2015: $14.43 – 36.14</a:t>
            </a:r>
          </a:p>
          <a:p>
            <a:pPr marL="342900" indent="-342900" defTabSz="914400">
              <a:tabLst>
                <a:tab pos="568325" algn="l"/>
              </a:tabLst>
            </a:pPr>
            <a:r>
              <a:rPr lang="en-US" sz="1400" dirty="0">
                <a:latin typeface="Arial" panose="020B0604020202020204" pitchFamily="34" charset="0"/>
                <a:cs typeface="Arial" panose="020B0604020202020204" pitchFamily="34" charset="0"/>
              </a:rPr>
              <a:t>	2016: $15.92 – 35.71 </a:t>
            </a:r>
          </a:p>
          <a:p>
            <a:pPr marL="568325" defTabSz="914400">
              <a:tabLst>
                <a:tab pos="568325" algn="l"/>
              </a:tabLst>
            </a:pPr>
            <a:r>
              <a:rPr lang="en-US" sz="1200" dirty="0">
                <a:latin typeface="Arial" panose="020B0604020202020204" pitchFamily="34" charset="0"/>
                <a:cs typeface="Arial" panose="020B0604020202020204" pitchFamily="34" charset="0"/>
              </a:rPr>
              <a:t>(over course of contract steps reduced resulting in five years to reach maximum pay much sooner; starting wages set amounts; wage table adjusted and equalized)</a:t>
            </a:r>
          </a:p>
          <a:p>
            <a:pPr marL="342900" indent="-342900" defTabSz="914400">
              <a:tabLst>
                <a:tab pos="568325" algn="l"/>
              </a:tabLst>
            </a:pPr>
            <a:r>
              <a:rPr lang="en-US" sz="1400" dirty="0">
                <a:latin typeface="Arial" panose="020B0604020202020204" pitchFamily="34" charset="0"/>
                <a:cs typeface="Arial" panose="020B0604020202020204" pitchFamily="34" charset="0"/>
              </a:rPr>
              <a:t>	2017: $16.56 – 36.24</a:t>
            </a:r>
          </a:p>
          <a:p>
            <a:pPr marL="342900" indent="-342900" defTabSz="914400">
              <a:tabLst>
                <a:tab pos="568325" algn="l"/>
              </a:tabLst>
            </a:pPr>
            <a:r>
              <a:rPr lang="en-US" sz="1400" dirty="0">
                <a:latin typeface="Arial" panose="020B0604020202020204" pitchFamily="34" charset="0"/>
                <a:cs typeface="Arial" panose="020B0604020202020204" pitchFamily="34" charset="0"/>
              </a:rPr>
              <a:t>	2018: $17.31 – 36.97</a:t>
            </a:r>
          </a:p>
          <a:p>
            <a:pPr marL="342900" indent="-342900" defTabSz="914400">
              <a:tabLst>
                <a:tab pos="568325" algn="l"/>
              </a:tabLst>
            </a:pPr>
            <a:r>
              <a:rPr lang="en-US" sz="1400" dirty="0">
                <a:latin typeface="Arial" panose="020B0604020202020204" pitchFamily="34" charset="0"/>
                <a:cs typeface="Arial" panose="020B0604020202020204" pitchFamily="34" charset="0"/>
              </a:rPr>
              <a:t>	2019: $17.83 – 38.08 </a:t>
            </a:r>
            <a:r>
              <a:rPr lang="en-US" sz="1200" dirty="0">
                <a:latin typeface="Arial" panose="020B0604020202020204" pitchFamily="34" charset="0"/>
                <a:cs typeface="Arial" panose="020B0604020202020204" pitchFamily="34" charset="0"/>
              </a:rPr>
              <a:t>(steps to reach maximum pay: five years)</a:t>
            </a:r>
            <a:endParaRPr lang="en-US" sz="1400" dirty="0">
              <a:latin typeface="Arial" panose="020B0604020202020204" pitchFamily="34" charset="0"/>
              <a:cs typeface="Arial" panose="020B0604020202020204" pitchFamily="34" charset="0"/>
            </a:endParaRPr>
          </a:p>
          <a:p>
            <a:pPr marL="342900" indent="-342900" defTabSz="914400">
              <a:tabLst>
                <a:tab pos="568325" algn="l"/>
              </a:tabLst>
            </a:pPr>
            <a:r>
              <a:rPr lang="en-US" sz="1400" dirty="0">
                <a:latin typeface="Arial" panose="020B0604020202020204" pitchFamily="34" charset="0"/>
                <a:cs typeface="Arial" panose="020B0604020202020204" pitchFamily="34" charset="0"/>
              </a:rPr>
              <a:t>	2020: $18.36 – 39.22</a:t>
            </a:r>
          </a:p>
          <a:p>
            <a:pPr marL="342900" indent="-342900" defTabSz="914400">
              <a:tabLst>
                <a:tab pos="568325" algn="l"/>
              </a:tabLst>
            </a:pPr>
            <a:r>
              <a:rPr lang="en-US" sz="1400" dirty="0">
                <a:latin typeface="Arial" panose="020B0604020202020204" pitchFamily="34" charset="0"/>
                <a:cs typeface="Arial" panose="020B0604020202020204" pitchFamily="34" charset="0"/>
              </a:rPr>
              <a:t>	2021: $18.91 – 40.40</a:t>
            </a:r>
          </a:p>
          <a:p>
            <a:pPr marL="342900" indent="-342900" defTabSz="914400">
              <a:tabLst>
                <a:tab pos="568325" algn="l"/>
              </a:tabLst>
            </a:pPr>
            <a:r>
              <a:rPr lang="en-US" sz="1400" dirty="0">
                <a:latin typeface="Arial" panose="020B0604020202020204" pitchFamily="34" charset="0"/>
                <a:cs typeface="Arial" panose="020B0604020202020204" pitchFamily="34" charset="0"/>
              </a:rPr>
              <a:t>	2022: $20.05 – 42.83</a:t>
            </a:r>
          </a:p>
          <a:p>
            <a:pPr marL="342900" indent="-342900" defTabSz="914400">
              <a:tabLst>
                <a:tab pos="568325" algn="l"/>
              </a:tabLst>
            </a:pPr>
            <a:r>
              <a:rPr lang="en-US" sz="1400" dirty="0">
                <a:latin typeface="Arial" panose="020B0604020202020204" pitchFamily="34" charset="0"/>
                <a:cs typeface="Arial" panose="020B0604020202020204" pitchFamily="34" charset="0"/>
              </a:rPr>
              <a:t>	2023: $20.75 – 44.33</a:t>
            </a:r>
          </a:p>
          <a:p>
            <a:pPr marL="342900" indent="-342900" defTabSz="914400">
              <a:tabLst>
                <a:tab pos="568325" algn="l"/>
              </a:tabLst>
            </a:pPr>
            <a:r>
              <a:rPr lang="en-US" sz="1400" dirty="0">
                <a:latin typeface="Arial" panose="020B0604020202020204" pitchFamily="34" charset="0"/>
                <a:cs typeface="Arial" panose="020B0604020202020204" pitchFamily="34" charset="0"/>
              </a:rPr>
              <a:t>	2024: $21.46 – $45.84</a:t>
            </a:r>
          </a:p>
        </p:txBody>
      </p:sp>
      <p:sp>
        <p:nvSpPr>
          <p:cNvPr id="2" name="TextBox 1"/>
          <p:cNvSpPr txBox="1"/>
          <p:nvPr/>
        </p:nvSpPr>
        <p:spPr>
          <a:xfrm>
            <a:off x="152400" y="800100"/>
            <a:ext cx="1168400" cy="353943"/>
          </a:xfrm>
          <a:prstGeom prst="rect">
            <a:avLst/>
          </a:prstGeom>
          <a:noFill/>
        </p:spPr>
        <p:txBody>
          <a:bodyPr wrap="square" rtlCol="0">
            <a:spAutoFit/>
          </a:bodyPr>
          <a:lstStyle/>
          <a:p>
            <a:r>
              <a:rPr lang="en-US" sz="1700" b="1" dirty="0">
                <a:solidFill>
                  <a:schemeClr val="accent5">
                    <a:lumMod val="20000"/>
                    <a:lumOff val="80000"/>
                  </a:schemeClr>
                </a:solidFill>
              </a:rPr>
              <a:t>2000-2023</a:t>
            </a:r>
            <a:endParaRPr lang="en-US" sz="1700" dirty="0">
              <a:solidFill>
                <a:schemeClr val="accent5">
                  <a:lumMod val="20000"/>
                  <a:lumOff val="80000"/>
                </a:schemeClr>
              </a:solidFill>
            </a:endParaRPr>
          </a:p>
        </p:txBody>
      </p:sp>
    </p:spTree>
    <p:custDataLst>
      <p:tags r:id="rId1"/>
    </p:custDataLst>
    <p:extLst>
      <p:ext uri="{BB962C8B-B14F-4D97-AF65-F5344CB8AC3E}">
        <p14:creationId xmlns:p14="http://schemas.microsoft.com/office/powerpoint/2010/main" val="459215128"/>
      </p:ext>
    </p:extLst>
  </p:cSld>
  <p:clrMapOvr>
    <a:masterClrMapping/>
  </p:clrMapOvr>
  <mc:AlternateContent xmlns:mc="http://schemas.openxmlformats.org/markup-compatibility/2006" xmlns:p14="http://schemas.microsoft.com/office/powerpoint/2010/main">
    <mc:Choice Requires="p14">
      <p:transition spd="slow" p14:dur="1250" advTm="99397">
        <p14:prism/>
      </p:transition>
    </mc:Choice>
    <mc:Fallback xmlns="">
      <p:transition spd="slow" advTm="9939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25">
                                            <p:txEl>
                                              <p:pRg st="1" end="1"/>
                                            </p:txEl>
                                          </p:spTgt>
                                        </p:tgtEl>
                                        <p:attrNameLst>
                                          <p:attrName>style.visibility</p:attrName>
                                        </p:attrNameLst>
                                      </p:cBhvr>
                                      <p:to>
                                        <p:strVal val="visible"/>
                                      </p:to>
                                    </p:set>
                                    <p:anim calcmode="lin" valueType="num">
                                      <p:cBhvr additive="base">
                                        <p:cTn id="7" dur="2000" fill="hold"/>
                                        <p:tgtEl>
                                          <p:spTgt spid="3072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07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25">
                                            <p:txEl>
                                              <p:pRg st="2" end="2"/>
                                            </p:txEl>
                                          </p:spTgt>
                                        </p:tgtEl>
                                        <p:attrNameLst>
                                          <p:attrName>style.visibility</p:attrName>
                                        </p:attrNameLst>
                                      </p:cBhvr>
                                      <p:to>
                                        <p:strVal val="visible"/>
                                      </p:to>
                                    </p:set>
                                    <p:anim calcmode="lin" valueType="num">
                                      <p:cBhvr additive="base">
                                        <p:cTn id="13" dur="2000" fill="hold"/>
                                        <p:tgtEl>
                                          <p:spTgt spid="30725">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072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725">
                                            <p:txEl>
                                              <p:pRg st="3" end="3"/>
                                            </p:txEl>
                                          </p:spTgt>
                                        </p:tgtEl>
                                        <p:attrNameLst>
                                          <p:attrName>style.visibility</p:attrName>
                                        </p:attrNameLst>
                                      </p:cBhvr>
                                      <p:to>
                                        <p:strVal val="visible"/>
                                      </p:to>
                                    </p:set>
                                    <p:anim calcmode="lin" valueType="num">
                                      <p:cBhvr additive="base">
                                        <p:cTn id="19" dur="2000" fill="hold"/>
                                        <p:tgtEl>
                                          <p:spTgt spid="30725">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072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0725">
                                            <p:txEl>
                                              <p:pRg st="4" end="4"/>
                                            </p:txEl>
                                          </p:spTgt>
                                        </p:tgtEl>
                                        <p:attrNameLst>
                                          <p:attrName>style.visibility</p:attrName>
                                        </p:attrNameLst>
                                      </p:cBhvr>
                                      <p:to>
                                        <p:strVal val="visible"/>
                                      </p:to>
                                    </p:set>
                                    <p:anim calcmode="lin" valueType="num">
                                      <p:cBhvr additive="base">
                                        <p:cTn id="25" dur="2000" fill="hold"/>
                                        <p:tgtEl>
                                          <p:spTgt spid="30725">
                                            <p:txEl>
                                              <p:pRg st="4" end="4"/>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0725">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0725">
                                            <p:txEl>
                                              <p:pRg st="5" end="5"/>
                                            </p:txEl>
                                          </p:spTgt>
                                        </p:tgtEl>
                                        <p:attrNameLst>
                                          <p:attrName>style.visibility</p:attrName>
                                        </p:attrNameLst>
                                      </p:cBhvr>
                                      <p:to>
                                        <p:strVal val="visible"/>
                                      </p:to>
                                    </p:set>
                                    <p:anim calcmode="lin" valueType="num">
                                      <p:cBhvr additive="base">
                                        <p:cTn id="29" dur="2000" fill="hold"/>
                                        <p:tgtEl>
                                          <p:spTgt spid="30725">
                                            <p:txEl>
                                              <p:pRg st="5" end="5"/>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072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0725">
                                            <p:txEl>
                                              <p:pRg st="6" end="6"/>
                                            </p:txEl>
                                          </p:spTgt>
                                        </p:tgtEl>
                                        <p:attrNameLst>
                                          <p:attrName>style.visibility</p:attrName>
                                        </p:attrNameLst>
                                      </p:cBhvr>
                                      <p:to>
                                        <p:strVal val="visible"/>
                                      </p:to>
                                    </p:set>
                                    <p:anim calcmode="lin" valueType="num">
                                      <p:cBhvr additive="base">
                                        <p:cTn id="35" dur="2000" fill="hold"/>
                                        <p:tgtEl>
                                          <p:spTgt spid="30725">
                                            <p:txEl>
                                              <p:pRg st="6" end="6"/>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072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0725">
                                            <p:txEl>
                                              <p:pRg st="7" end="7"/>
                                            </p:txEl>
                                          </p:spTgt>
                                        </p:tgtEl>
                                        <p:attrNameLst>
                                          <p:attrName>style.visibility</p:attrName>
                                        </p:attrNameLst>
                                      </p:cBhvr>
                                      <p:to>
                                        <p:strVal val="visible"/>
                                      </p:to>
                                    </p:set>
                                    <p:anim calcmode="lin" valueType="num">
                                      <p:cBhvr additive="base">
                                        <p:cTn id="41" dur="2000" fill="hold"/>
                                        <p:tgtEl>
                                          <p:spTgt spid="30725">
                                            <p:txEl>
                                              <p:pRg st="7" end="7"/>
                                            </p:txEl>
                                          </p:spTgt>
                                        </p:tgtEl>
                                        <p:attrNameLst>
                                          <p:attrName>ppt_x</p:attrName>
                                        </p:attrNameLst>
                                      </p:cBhvr>
                                      <p:tavLst>
                                        <p:tav tm="0">
                                          <p:val>
                                            <p:strVal val="#ppt_x"/>
                                          </p:val>
                                        </p:tav>
                                        <p:tav tm="100000">
                                          <p:val>
                                            <p:strVal val="#ppt_x"/>
                                          </p:val>
                                        </p:tav>
                                      </p:tavLst>
                                    </p:anim>
                                    <p:anim calcmode="lin" valueType="num">
                                      <p:cBhvr additive="base">
                                        <p:cTn id="42" dur="2000" fill="hold"/>
                                        <p:tgtEl>
                                          <p:spTgt spid="3072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0725">
                                            <p:txEl>
                                              <p:pRg st="8" end="8"/>
                                            </p:txEl>
                                          </p:spTgt>
                                        </p:tgtEl>
                                        <p:attrNameLst>
                                          <p:attrName>style.visibility</p:attrName>
                                        </p:attrNameLst>
                                      </p:cBhvr>
                                      <p:to>
                                        <p:strVal val="visible"/>
                                      </p:to>
                                    </p:set>
                                    <p:anim calcmode="lin" valueType="num">
                                      <p:cBhvr additive="base">
                                        <p:cTn id="47" dur="2000" fill="hold"/>
                                        <p:tgtEl>
                                          <p:spTgt spid="30725">
                                            <p:txEl>
                                              <p:pRg st="8" end="8"/>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072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0725">
                                            <p:txEl>
                                              <p:pRg st="9" end="9"/>
                                            </p:txEl>
                                          </p:spTgt>
                                        </p:tgtEl>
                                        <p:attrNameLst>
                                          <p:attrName>style.visibility</p:attrName>
                                        </p:attrNameLst>
                                      </p:cBhvr>
                                      <p:to>
                                        <p:strVal val="visible"/>
                                      </p:to>
                                    </p:set>
                                    <p:anim calcmode="lin" valueType="num">
                                      <p:cBhvr additive="base">
                                        <p:cTn id="53" dur="2000" fill="hold"/>
                                        <p:tgtEl>
                                          <p:spTgt spid="30725">
                                            <p:txEl>
                                              <p:pRg st="9" end="9"/>
                                            </p:txEl>
                                          </p:spTgt>
                                        </p:tgtEl>
                                        <p:attrNameLst>
                                          <p:attrName>ppt_x</p:attrName>
                                        </p:attrNameLst>
                                      </p:cBhvr>
                                      <p:tavLst>
                                        <p:tav tm="0">
                                          <p:val>
                                            <p:strVal val="#ppt_x"/>
                                          </p:val>
                                        </p:tav>
                                        <p:tav tm="100000">
                                          <p:val>
                                            <p:strVal val="#ppt_x"/>
                                          </p:val>
                                        </p:tav>
                                      </p:tavLst>
                                    </p:anim>
                                    <p:anim calcmode="lin" valueType="num">
                                      <p:cBhvr additive="base">
                                        <p:cTn id="54" dur="2000" fill="hold"/>
                                        <p:tgtEl>
                                          <p:spTgt spid="30725">
                                            <p:txEl>
                                              <p:pRg st="9" end="9"/>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0725">
                                            <p:txEl>
                                              <p:pRg st="10" end="10"/>
                                            </p:txEl>
                                          </p:spTgt>
                                        </p:tgtEl>
                                        <p:attrNameLst>
                                          <p:attrName>style.visibility</p:attrName>
                                        </p:attrNameLst>
                                      </p:cBhvr>
                                      <p:to>
                                        <p:strVal val="visible"/>
                                      </p:to>
                                    </p:set>
                                    <p:anim calcmode="lin" valueType="num">
                                      <p:cBhvr additive="base">
                                        <p:cTn id="57" dur="2000" fill="hold"/>
                                        <p:tgtEl>
                                          <p:spTgt spid="30725">
                                            <p:txEl>
                                              <p:pRg st="10" end="10"/>
                                            </p:txEl>
                                          </p:spTgt>
                                        </p:tgtEl>
                                        <p:attrNameLst>
                                          <p:attrName>ppt_x</p:attrName>
                                        </p:attrNameLst>
                                      </p:cBhvr>
                                      <p:tavLst>
                                        <p:tav tm="0">
                                          <p:val>
                                            <p:strVal val="#ppt_x"/>
                                          </p:val>
                                        </p:tav>
                                        <p:tav tm="100000">
                                          <p:val>
                                            <p:strVal val="#ppt_x"/>
                                          </p:val>
                                        </p:tav>
                                      </p:tavLst>
                                    </p:anim>
                                    <p:anim calcmode="lin" valueType="num">
                                      <p:cBhvr additive="base">
                                        <p:cTn id="58" dur="2000" fill="hold"/>
                                        <p:tgtEl>
                                          <p:spTgt spid="3072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0725">
                                            <p:txEl>
                                              <p:pRg st="11" end="11"/>
                                            </p:txEl>
                                          </p:spTgt>
                                        </p:tgtEl>
                                        <p:attrNameLst>
                                          <p:attrName>style.visibility</p:attrName>
                                        </p:attrNameLst>
                                      </p:cBhvr>
                                      <p:to>
                                        <p:strVal val="visible"/>
                                      </p:to>
                                    </p:set>
                                    <p:anim calcmode="lin" valueType="num">
                                      <p:cBhvr additive="base">
                                        <p:cTn id="63" dur="2000" fill="hold"/>
                                        <p:tgtEl>
                                          <p:spTgt spid="30725">
                                            <p:txEl>
                                              <p:pRg st="11" end="11"/>
                                            </p:txEl>
                                          </p:spTgt>
                                        </p:tgtEl>
                                        <p:attrNameLst>
                                          <p:attrName>ppt_x</p:attrName>
                                        </p:attrNameLst>
                                      </p:cBhvr>
                                      <p:tavLst>
                                        <p:tav tm="0">
                                          <p:val>
                                            <p:strVal val="#ppt_x"/>
                                          </p:val>
                                        </p:tav>
                                        <p:tav tm="100000">
                                          <p:val>
                                            <p:strVal val="#ppt_x"/>
                                          </p:val>
                                        </p:tav>
                                      </p:tavLst>
                                    </p:anim>
                                    <p:anim calcmode="lin" valueType="num">
                                      <p:cBhvr additive="base">
                                        <p:cTn id="64" dur="2000" fill="hold"/>
                                        <p:tgtEl>
                                          <p:spTgt spid="30725">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0725">
                                            <p:txEl>
                                              <p:pRg st="12" end="12"/>
                                            </p:txEl>
                                          </p:spTgt>
                                        </p:tgtEl>
                                        <p:attrNameLst>
                                          <p:attrName>style.visibility</p:attrName>
                                        </p:attrNameLst>
                                      </p:cBhvr>
                                      <p:to>
                                        <p:strVal val="visible"/>
                                      </p:to>
                                    </p:set>
                                    <p:anim calcmode="lin" valueType="num">
                                      <p:cBhvr additive="base">
                                        <p:cTn id="69" dur="2000" fill="hold"/>
                                        <p:tgtEl>
                                          <p:spTgt spid="30725">
                                            <p:txEl>
                                              <p:pRg st="12" end="12"/>
                                            </p:txEl>
                                          </p:spTgt>
                                        </p:tgtEl>
                                        <p:attrNameLst>
                                          <p:attrName>ppt_x</p:attrName>
                                        </p:attrNameLst>
                                      </p:cBhvr>
                                      <p:tavLst>
                                        <p:tav tm="0">
                                          <p:val>
                                            <p:strVal val="#ppt_x"/>
                                          </p:val>
                                        </p:tav>
                                        <p:tav tm="100000">
                                          <p:val>
                                            <p:strVal val="#ppt_x"/>
                                          </p:val>
                                        </p:tav>
                                      </p:tavLst>
                                    </p:anim>
                                    <p:anim calcmode="lin" valueType="num">
                                      <p:cBhvr additive="base">
                                        <p:cTn id="70" dur="2000" fill="hold"/>
                                        <p:tgtEl>
                                          <p:spTgt spid="3072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30725">
                                            <p:txEl>
                                              <p:pRg st="13" end="13"/>
                                            </p:txEl>
                                          </p:spTgt>
                                        </p:tgtEl>
                                        <p:attrNameLst>
                                          <p:attrName>style.visibility</p:attrName>
                                        </p:attrNameLst>
                                      </p:cBhvr>
                                      <p:to>
                                        <p:strVal val="visible"/>
                                      </p:to>
                                    </p:set>
                                    <p:anim calcmode="lin" valueType="num">
                                      <p:cBhvr additive="base">
                                        <p:cTn id="75" dur="2000" fill="hold"/>
                                        <p:tgtEl>
                                          <p:spTgt spid="30725">
                                            <p:txEl>
                                              <p:pRg st="13" end="13"/>
                                            </p:txEl>
                                          </p:spTgt>
                                        </p:tgtEl>
                                        <p:attrNameLst>
                                          <p:attrName>ppt_x</p:attrName>
                                        </p:attrNameLst>
                                      </p:cBhvr>
                                      <p:tavLst>
                                        <p:tav tm="0">
                                          <p:val>
                                            <p:strVal val="#ppt_x"/>
                                          </p:val>
                                        </p:tav>
                                        <p:tav tm="100000">
                                          <p:val>
                                            <p:strVal val="#ppt_x"/>
                                          </p:val>
                                        </p:tav>
                                      </p:tavLst>
                                    </p:anim>
                                    <p:anim calcmode="lin" valueType="num">
                                      <p:cBhvr additive="base">
                                        <p:cTn id="76" dur="2000" fill="hold"/>
                                        <p:tgtEl>
                                          <p:spTgt spid="30725">
                                            <p:txEl>
                                              <p:pRg st="13" end="13"/>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30725">
                                            <p:txEl>
                                              <p:pRg st="14" end="14"/>
                                            </p:txEl>
                                          </p:spTgt>
                                        </p:tgtEl>
                                        <p:attrNameLst>
                                          <p:attrName>style.visibility</p:attrName>
                                        </p:attrNameLst>
                                      </p:cBhvr>
                                      <p:to>
                                        <p:strVal val="visible"/>
                                      </p:to>
                                    </p:set>
                                    <p:anim calcmode="lin" valueType="num">
                                      <p:cBhvr additive="base">
                                        <p:cTn id="79" dur="2000" fill="hold"/>
                                        <p:tgtEl>
                                          <p:spTgt spid="30725">
                                            <p:txEl>
                                              <p:pRg st="14" end="14"/>
                                            </p:txEl>
                                          </p:spTgt>
                                        </p:tgtEl>
                                        <p:attrNameLst>
                                          <p:attrName>ppt_x</p:attrName>
                                        </p:attrNameLst>
                                      </p:cBhvr>
                                      <p:tavLst>
                                        <p:tav tm="0">
                                          <p:val>
                                            <p:strVal val="#ppt_x"/>
                                          </p:val>
                                        </p:tav>
                                        <p:tav tm="100000">
                                          <p:val>
                                            <p:strVal val="#ppt_x"/>
                                          </p:val>
                                        </p:tav>
                                      </p:tavLst>
                                    </p:anim>
                                    <p:anim calcmode="lin" valueType="num">
                                      <p:cBhvr additive="base">
                                        <p:cTn id="80" dur="2000" fill="hold"/>
                                        <p:tgtEl>
                                          <p:spTgt spid="30725">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30725">
                                            <p:txEl>
                                              <p:pRg st="15" end="15"/>
                                            </p:txEl>
                                          </p:spTgt>
                                        </p:tgtEl>
                                        <p:attrNameLst>
                                          <p:attrName>style.visibility</p:attrName>
                                        </p:attrNameLst>
                                      </p:cBhvr>
                                      <p:to>
                                        <p:strVal val="visible"/>
                                      </p:to>
                                    </p:set>
                                    <p:anim calcmode="lin" valueType="num">
                                      <p:cBhvr additive="base">
                                        <p:cTn id="85" dur="2000" fill="hold"/>
                                        <p:tgtEl>
                                          <p:spTgt spid="30725">
                                            <p:txEl>
                                              <p:pRg st="15" end="15"/>
                                            </p:txEl>
                                          </p:spTgt>
                                        </p:tgtEl>
                                        <p:attrNameLst>
                                          <p:attrName>ppt_x</p:attrName>
                                        </p:attrNameLst>
                                      </p:cBhvr>
                                      <p:tavLst>
                                        <p:tav tm="0">
                                          <p:val>
                                            <p:strVal val="#ppt_x"/>
                                          </p:val>
                                        </p:tav>
                                        <p:tav tm="100000">
                                          <p:val>
                                            <p:strVal val="#ppt_x"/>
                                          </p:val>
                                        </p:tav>
                                      </p:tavLst>
                                    </p:anim>
                                    <p:anim calcmode="lin" valueType="num">
                                      <p:cBhvr additive="base">
                                        <p:cTn id="86" dur="2000" fill="hold"/>
                                        <p:tgtEl>
                                          <p:spTgt spid="30725">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30725">
                                            <p:txEl>
                                              <p:pRg st="16" end="16"/>
                                            </p:txEl>
                                          </p:spTgt>
                                        </p:tgtEl>
                                        <p:attrNameLst>
                                          <p:attrName>style.visibility</p:attrName>
                                        </p:attrNameLst>
                                      </p:cBhvr>
                                      <p:to>
                                        <p:strVal val="visible"/>
                                      </p:to>
                                    </p:set>
                                    <p:anim calcmode="lin" valueType="num">
                                      <p:cBhvr additive="base">
                                        <p:cTn id="91" dur="2000" fill="hold"/>
                                        <p:tgtEl>
                                          <p:spTgt spid="30725">
                                            <p:txEl>
                                              <p:pRg st="16" end="16"/>
                                            </p:txEl>
                                          </p:spTgt>
                                        </p:tgtEl>
                                        <p:attrNameLst>
                                          <p:attrName>ppt_x</p:attrName>
                                        </p:attrNameLst>
                                      </p:cBhvr>
                                      <p:tavLst>
                                        <p:tav tm="0">
                                          <p:val>
                                            <p:strVal val="#ppt_x"/>
                                          </p:val>
                                        </p:tav>
                                        <p:tav tm="100000">
                                          <p:val>
                                            <p:strVal val="#ppt_x"/>
                                          </p:val>
                                        </p:tav>
                                      </p:tavLst>
                                    </p:anim>
                                    <p:anim calcmode="lin" valueType="num">
                                      <p:cBhvr additive="base">
                                        <p:cTn id="92" dur="2000" fill="hold"/>
                                        <p:tgtEl>
                                          <p:spTgt spid="30725">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30725">
                                            <p:txEl>
                                              <p:pRg st="17" end="17"/>
                                            </p:txEl>
                                          </p:spTgt>
                                        </p:tgtEl>
                                        <p:attrNameLst>
                                          <p:attrName>style.visibility</p:attrName>
                                        </p:attrNameLst>
                                      </p:cBhvr>
                                      <p:to>
                                        <p:strVal val="visible"/>
                                      </p:to>
                                    </p:set>
                                    <p:anim calcmode="lin" valueType="num">
                                      <p:cBhvr additive="base">
                                        <p:cTn id="97" dur="2000" fill="hold"/>
                                        <p:tgtEl>
                                          <p:spTgt spid="30725">
                                            <p:txEl>
                                              <p:pRg st="17" end="17"/>
                                            </p:txEl>
                                          </p:spTgt>
                                        </p:tgtEl>
                                        <p:attrNameLst>
                                          <p:attrName>ppt_x</p:attrName>
                                        </p:attrNameLst>
                                      </p:cBhvr>
                                      <p:tavLst>
                                        <p:tav tm="0">
                                          <p:val>
                                            <p:strVal val="#ppt_x"/>
                                          </p:val>
                                        </p:tav>
                                        <p:tav tm="100000">
                                          <p:val>
                                            <p:strVal val="#ppt_x"/>
                                          </p:val>
                                        </p:tav>
                                      </p:tavLst>
                                    </p:anim>
                                    <p:anim calcmode="lin" valueType="num">
                                      <p:cBhvr additive="base">
                                        <p:cTn id="98" dur="2000" fill="hold"/>
                                        <p:tgtEl>
                                          <p:spTgt spid="30725">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30725">
                                            <p:txEl>
                                              <p:pRg st="18" end="18"/>
                                            </p:txEl>
                                          </p:spTgt>
                                        </p:tgtEl>
                                        <p:attrNameLst>
                                          <p:attrName>style.visibility</p:attrName>
                                        </p:attrNameLst>
                                      </p:cBhvr>
                                      <p:to>
                                        <p:strVal val="visible"/>
                                      </p:to>
                                    </p:set>
                                    <p:anim calcmode="lin" valueType="num">
                                      <p:cBhvr additive="base">
                                        <p:cTn id="103" dur="2000" fill="hold"/>
                                        <p:tgtEl>
                                          <p:spTgt spid="30725">
                                            <p:txEl>
                                              <p:pRg st="18" end="18"/>
                                            </p:txEl>
                                          </p:spTgt>
                                        </p:tgtEl>
                                        <p:attrNameLst>
                                          <p:attrName>ppt_x</p:attrName>
                                        </p:attrNameLst>
                                      </p:cBhvr>
                                      <p:tavLst>
                                        <p:tav tm="0">
                                          <p:val>
                                            <p:strVal val="#ppt_x"/>
                                          </p:val>
                                        </p:tav>
                                        <p:tav tm="100000">
                                          <p:val>
                                            <p:strVal val="#ppt_x"/>
                                          </p:val>
                                        </p:tav>
                                      </p:tavLst>
                                    </p:anim>
                                    <p:anim calcmode="lin" valueType="num">
                                      <p:cBhvr additive="base">
                                        <p:cTn id="104" dur="2000" fill="hold"/>
                                        <p:tgtEl>
                                          <p:spTgt spid="30725">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30725">
                                            <p:txEl>
                                              <p:pRg st="19" end="19"/>
                                            </p:txEl>
                                          </p:spTgt>
                                        </p:tgtEl>
                                        <p:attrNameLst>
                                          <p:attrName>style.visibility</p:attrName>
                                        </p:attrNameLst>
                                      </p:cBhvr>
                                      <p:to>
                                        <p:strVal val="visible"/>
                                      </p:to>
                                    </p:set>
                                    <p:anim calcmode="lin" valueType="num">
                                      <p:cBhvr additive="base">
                                        <p:cTn id="109" dur="2000" fill="hold"/>
                                        <p:tgtEl>
                                          <p:spTgt spid="30725">
                                            <p:txEl>
                                              <p:pRg st="19" end="19"/>
                                            </p:txEl>
                                          </p:spTgt>
                                        </p:tgtEl>
                                        <p:attrNameLst>
                                          <p:attrName>ppt_x</p:attrName>
                                        </p:attrNameLst>
                                      </p:cBhvr>
                                      <p:tavLst>
                                        <p:tav tm="0">
                                          <p:val>
                                            <p:strVal val="#ppt_x"/>
                                          </p:val>
                                        </p:tav>
                                        <p:tav tm="100000">
                                          <p:val>
                                            <p:strVal val="#ppt_x"/>
                                          </p:val>
                                        </p:tav>
                                      </p:tavLst>
                                    </p:anim>
                                    <p:anim calcmode="lin" valueType="num">
                                      <p:cBhvr additive="base">
                                        <p:cTn id="110" dur="2000" fill="hold"/>
                                        <p:tgtEl>
                                          <p:spTgt spid="30725">
                                            <p:txEl>
                                              <p:pRg st="19" end="19"/>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30725">
                                            <p:txEl>
                                              <p:pRg st="20" end="20"/>
                                            </p:txEl>
                                          </p:spTgt>
                                        </p:tgtEl>
                                        <p:attrNameLst>
                                          <p:attrName>style.visibility</p:attrName>
                                        </p:attrNameLst>
                                      </p:cBhvr>
                                      <p:to>
                                        <p:strVal val="visible"/>
                                      </p:to>
                                    </p:set>
                                    <p:anim calcmode="lin" valueType="num">
                                      <p:cBhvr additive="base">
                                        <p:cTn id="115" dur="2000" fill="hold"/>
                                        <p:tgtEl>
                                          <p:spTgt spid="30725">
                                            <p:txEl>
                                              <p:pRg st="20" end="20"/>
                                            </p:txEl>
                                          </p:spTgt>
                                        </p:tgtEl>
                                        <p:attrNameLst>
                                          <p:attrName>ppt_x</p:attrName>
                                        </p:attrNameLst>
                                      </p:cBhvr>
                                      <p:tavLst>
                                        <p:tav tm="0">
                                          <p:val>
                                            <p:strVal val="#ppt_x"/>
                                          </p:val>
                                        </p:tav>
                                        <p:tav tm="100000">
                                          <p:val>
                                            <p:strVal val="#ppt_x"/>
                                          </p:val>
                                        </p:tav>
                                      </p:tavLst>
                                    </p:anim>
                                    <p:anim calcmode="lin" valueType="num">
                                      <p:cBhvr additive="base">
                                        <p:cTn id="116" dur="2000" fill="hold"/>
                                        <p:tgtEl>
                                          <p:spTgt spid="30725">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30725">
                                            <p:txEl>
                                              <p:pRg st="21" end="21"/>
                                            </p:txEl>
                                          </p:spTgt>
                                        </p:tgtEl>
                                        <p:attrNameLst>
                                          <p:attrName>style.visibility</p:attrName>
                                        </p:attrNameLst>
                                      </p:cBhvr>
                                      <p:to>
                                        <p:strVal val="visible"/>
                                      </p:to>
                                    </p:set>
                                    <p:anim calcmode="lin" valueType="num">
                                      <p:cBhvr additive="base">
                                        <p:cTn id="121" dur="2000" fill="hold"/>
                                        <p:tgtEl>
                                          <p:spTgt spid="30725">
                                            <p:txEl>
                                              <p:pRg st="21" end="21"/>
                                            </p:txEl>
                                          </p:spTgt>
                                        </p:tgtEl>
                                        <p:attrNameLst>
                                          <p:attrName>ppt_x</p:attrName>
                                        </p:attrNameLst>
                                      </p:cBhvr>
                                      <p:tavLst>
                                        <p:tav tm="0">
                                          <p:val>
                                            <p:strVal val="#ppt_x"/>
                                          </p:val>
                                        </p:tav>
                                        <p:tav tm="100000">
                                          <p:val>
                                            <p:strVal val="#ppt_x"/>
                                          </p:val>
                                        </p:tav>
                                      </p:tavLst>
                                    </p:anim>
                                    <p:anim calcmode="lin" valueType="num">
                                      <p:cBhvr additive="base">
                                        <p:cTn id="122" dur="2000" fill="hold"/>
                                        <p:tgtEl>
                                          <p:spTgt spid="30725">
                                            <p:txEl>
                                              <p:pRg st="21" end="21"/>
                                            </p:txEl>
                                          </p:spTgt>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30725">
                                            <p:txEl>
                                              <p:pRg st="22" end="22"/>
                                            </p:txEl>
                                          </p:spTgt>
                                        </p:tgtEl>
                                        <p:attrNameLst>
                                          <p:attrName>style.visibility</p:attrName>
                                        </p:attrNameLst>
                                      </p:cBhvr>
                                      <p:to>
                                        <p:strVal val="visible"/>
                                      </p:to>
                                    </p:set>
                                    <p:anim calcmode="lin" valueType="num">
                                      <p:cBhvr additive="base">
                                        <p:cTn id="127" dur="2000" fill="hold"/>
                                        <p:tgtEl>
                                          <p:spTgt spid="30725">
                                            <p:txEl>
                                              <p:pRg st="22" end="22"/>
                                            </p:txEl>
                                          </p:spTgt>
                                        </p:tgtEl>
                                        <p:attrNameLst>
                                          <p:attrName>ppt_x</p:attrName>
                                        </p:attrNameLst>
                                      </p:cBhvr>
                                      <p:tavLst>
                                        <p:tav tm="0">
                                          <p:val>
                                            <p:strVal val="#ppt_x"/>
                                          </p:val>
                                        </p:tav>
                                        <p:tav tm="100000">
                                          <p:val>
                                            <p:strVal val="#ppt_x"/>
                                          </p:val>
                                        </p:tav>
                                      </p:tavLst>
                                    </p:anim>
                                    <p:anim calcmode="lin" valueType="num">
                                      <p:cBhvr additive="base">
                                        <p:cTn id="128" dur="2000" fill="hold"/>
                                        <p:tgtEl>
                                          <p:spTgt spid="30725">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TextBox 3"/>
          <p:cNvSpPr txBox="1">
            <a:spLocks noChangeArrowheads="1"/>
          </p:cNvSpPr>
          <p:nvPr/>
        </p:nvSpPr>
        <p:spPr bwMode="auto">
          <a:xfrm>
            <a:off x="699053" y="153988"/>
            <a:ext cx="6947452" cy="523220"/>
          </a:xfrm>
          <a:prstGeom prst="rect">
            <a:avLst/>
          </a:prstGeom>
          <a:noFill/>
          <a:ln w="9525">
            <a:noFill/>
            <a:miter lim="800000"/>
            <a:headEnd/>
            <a:tailEnd/>
          </a:ln>
        </p:spPr>
        <p:txBody>
          <a:bodyPr wrap="square">
            <a:spAutoFit/>
          </a:bodyPr>
          <a:lstStyle/>
          <a:p>
            <a:r>
              <a:rPr lang="en-US" sz="2800" b="1" dirty="0"/>
              <a:t>Overview of LCCSSA Bargaining Progress</a:t>
            </a:r>
          </a:p>
        </p:txBody>
      </p:sp>
      <p:sp>
        <p:nvSpPr>
          <p:cNvPr id="30725" name="Text Box 5"/>
          <p:cNvSpPr txBox="1">
            <a:spLocks noChangeArrowheads="1"/>
          </p:cNvSpPr>
          <p:nvPr/>
        </p:nvSpPr>
        <p:spPr bwMode="auto">
          <a:xfrm>
            <a:off x="1320800" y="827921"/>
            <a:ext cx="7237029" cy="5478423"/>
          </a:xfrm>
          <a:prstGeom prst="rect">
            <a:avLst/>
          </a:prstGeom>
          <a:noFill/>
          <a:ln w="9525">
            <a:noFill/>
            <a:miter lim="800000"/>
            <a:headEnd/>
            <a:tailEnd/>
          </a:ln>
          <a:effectLst/>
        </p:spPr>
        <p:txBody>
          <a:bodyPr wrap="square">
            <a:spAutoFit/>
          </a:bodyPr>
          <a:lstStyle/>
          <a:p>
            <a:pPr marL="342900" indent="-342900" defTabSz="914400"/>
            <a:r>
              <a:rPr lang="en-US" sz="1400" b="1" dirty="0">
                <a:latin typeface="Arial" panose="020B0604020202020204" pitchFamily="34" charset="0"/>
                <a:cs typeface="Arial" panose="020B0604020202020204" pitchFamily="34" charset="0"/>
              </a:rPr>
              <a:t>Vacation Day Increase:</a:t>
            </a:r>
          </a:p>
          <a:p>
            <a:pPr marL="342900" indent="-342900" defTabSz="914400"/>
            <a:r>
              <a:rPr lang="en-US" sz="1400" dirty="0">
                <a:latin typeface="Arial" panose="020B0604020202020204" pitchFamily="34" charset="0"/>
                <a:cs typeface="Arial" panose="020B0604020202020204" pitchFamily="34" charset="0"/>
              </a:rPr>
              <a:t>	2003: 12 – 22 days per year (depending on length of service)</a:t>
            </a:r>
          </a:p>
          <a:p>
            <a:pPr marL="342900" indent="-342900" defTabSz="914400"/>
            <a:r>
              <a:rPr lang="en-US" sz="1400" dirty="0">
                <a:latin typeface="Arial" panose="020B0604020202020204" pitchFamily="34" charset="0"/>
                <a:cs typeface="Arial" panose="020B0604020202020204" pitchFamily="34" charset="0"/>
              </a:rPr>
              <a:t>	2007: 15 – 24 days per year (depending on length of service)</a:t>
            </a:r>
          </a:p>
          <a:p>
            <a:pPr marL="342900" indent="-342900" defTabSz="914400"/>
            <a:r>
              <a:rPr lang="en-US" sz="1400" b="1" dirty="0">
                <a:latin typeface="Arial" panose="020B0604020202020204" pitchFamily="34" charset="0"/>
                <a:cs typeface="Arial" panose="020B0604020202020204" pitchFamily="34" charset="0"/>
              </a:rPr>
              <a:t>Sick Leave Increase:</a:t>
            </a:r>
          </a:p>
          <a:p>
            <a:pPr marL="342900" indent="-342900" defTabSz="914400"/>
            <a:r>
              <a:rPr lang="en-US" sz="1400" dirty="0">
                <a:latin typeface="Arial" panose="020B0604020202020204" pitchFamily="34" charset="0"/>
                <a:cs typeface="Arial" panose="020B0604020202020204" pitchFamily="34" charset="0"/>
              </a:rPr>
              <a:t>	2013: 22 days per year (previously 12 for &lt;5 years employees and  15 days for &gt;5 years)</a:t>
            </a:r>
          </a:p>
          <a:p>
            <a:pPr marL="342900" indent="-342900" defTabSz="914400"/>
            <a:r>
              <a:rPr lang="en-US" sz="1400" b="1" dirty="0">
                <a:latin typeface="Arial" panose="020B0604020202020204" pitchFamily="34" charset="0"/>
                <a:cs typeface="Arial" panose="020B0604020202020204" pitchFamily="34" charset="0"/>
              </a:rPr>
              <a:t>Additional Holidays:</a:t>
            </a:r>
          </a:p>
          <a:p>
            <a:pPr marL="342900" indent="-342900" defTabSz="914400"/>
            <a:r>
              <a:rPr lang="en-US" sz="1400" dirty="0">
                <a:latin typeface="Arial" panose="020B0604020202020204" pitchFamily="34" charset="0"/>
                <a:cs typeface="Arial" panose="020B0604020202020204" pitchFamily="34" charset="0"/>
              </a:rPr>
              <a:t>	2007:	Addition of MLK</a:t>
            </a:r>
          </a:p>
          <a:p>
            <a:pPr marL="342900" indent="-342900" defTabSz="914400"/>
            <a:r>
              <a:rPr lang="en-US" sz="1400" b="1" dirty="0">
                <a:latin typeface="Arial" panose="020B0604020202020204" pitchFamily="34" charset="0"/>
                <a:cs typeface="Arial" panose="020B0604020202020204" pitchFamily="34" charset="0"/>
              </a:rPr>
              <a:t>Overtime Pay Designation:</a:t>
            </a:r>
          </a:p>
          <a:p>
            <a:pPr marL="342900" indent="-342900" defTabSz="914400"/>
            <a:r>
              <a:rPr lang="en-US" sz="1400" dirty="0">
                <a:latin typeface="Arial" panose="020B0604020202020204" pitchFamily="34" charset="0"/>
                <a:cs typeface="Arial" panose="020B0604020202020204" pitchFamily="34" charset="0"/>
              </a:rPr>
              <a:t>	2007: Overtime accrues after 40 hours of </a:t>
            </a:r>
            <a:r>
              <a:rPr lang="en-US" sz="1400" i="1" dirty="0">
                <a:latin typeface="Arial" panose="020B0604020202020204" pitchFamily="34" charset="0"/>
                <a:cs typeface="Arial" panose="020B0604020202020204" pitchFamily="34" charset="0"/>
              </a:rPr>
              <a:t>pay</a:t>
            </a:r>
            <a:r>
              <a:rPr lang="en-US" sz="1400" dirty="0">
                <a:latin typeface="Arial" panose="020B0604020202020204" pitchFamily="34" charset="0"/>
                <a:cs typeface="Arial" panose="020B0604020202020204" pitchFamily="34" charset="0"/>
              </a:rPr>
              <a:t> rather than 40 hours of </a:t>
            </a:r>
            <a:r>
              <a:rPr lang="en-US" sz="1400" i="1" dirty="0">
                <a:latin typeface="Arial" panose="020B0604020202020204" pitchFamily="34" charset="0"/>
                <a:cs typeface="Arial" panose="020B0604020202020204" pitchFamily="34" charset="0"/>
              </a:rPr>
              <a:t>work</a:t>
            </a:r>
          </a:p>
          <a:p>
            <a:pPr marL="342900" indent="-342900" defTabSz="914400"/>
            <a:r>
              <a:rPr lang="en-US" sz="1400" i="1"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2013: Overtime accrues after 37.5 hours of </a:t>
            </a:r>
            <a:r>
              <a:rPr lang="en-US" sz="1400" i="1" dirty="0">
                <a:latin typeface="Arial" panose="020B0604020202020204" pitchFamily="34" charset="0"/>
                <a:cs typeface="Arial" panose="020B0604020202020204" pitchFamily="34" charset="0"/>
              </a:rPr>
              <a:t>pay</a:t>
            </a:r>
            <a:r>
              <a:rPr lang="en-US" sz="1400" dirty="0">
                <a:latin typeface="Arial" panose="020B0604020202020204" pitchFamily="34" charset="0"/>
                <a:cs typeface="Arial" panose="020B0604020202020204" pitchFamily="34" charset="0"/>
              </a:rPr>
              <a:t> unless your normal work week is 40 hours</a:t>
            </a:r>
            <a:endParaRPr lang="en-US" sz="1400" i="1" dirty="0">
              <a:latin typeface="Arial" panose="020B0604020202020204" pitchFamily="34" charset="0"/>
              <a:cs typeface="Arial" panose="020B0604020202020204" pitchFamily="34" charset="0"/>
            </a:endParaRPr>
          </a:p>
          <a:p>
            <a:pPr marL="342900" indent="-342900" defTabSz="914400"/>
            <a:r>
              <a:rPr lang="en-US" sz="1400" b="1" dirty="0">
                <a:latin typeface="Arial" panose="020B0604020202020204" pitchFamily="34" charset="0"/>
                <a:cs typeface="Arial" panose="020B0604020202020204" pitchFamily="34" charset="0"/>
              </a:rPr>
              <a:t>Temporary Pay Increase:</a:t>
            </a:r>
          </a:p>
          <a:p>
            <a:pPr marL="342900" indent="-342900" defTabSz="914400"/>
            <a:r>
              <a:rPr lang="en-US" sz="1400" dirty="0">
                <a:latin typeface="Arial" panose="020B0604020202020204" pitchFamily="34" charset="0"/>
                <a:cs typeface="Arial" panose="020B0604020202020204" pitchFamily="34" charset="0"/>
              </a:rPr>
              <a:t>	2007: After five consecutive days of doing a higher paying job (inside or outside the unit) you will be compensated </a:t>
            </a:r>
            <a:r>
              <a:rPr lang="en-US" sz="1400" i="1" dirty="0">
                <a:latin typeface="Arial" panose="020B0604020202020204" pitchFamily="34" charset="0"/>
                <a:cs typeface="Arial" panose="020B0604020202020204" pitchFamily="34" charset="0"/>
              </a:rPr>
              <a:t>at least </a:t>
            </a:r>
            <a:r>
              <a:rPr lang="en-US" sz="1400" dirty="0">
                <a:latin typeface="Arial" panose="020B0604020202020204" pitchFamily="34" charset="0"/>
                <a:cs typeface="Arial" panose="020B0604020202020204" pitchFamily="34" charset="0"/>
              </a:rPr>
              <a:t>$1.00 more an hour based on the higher salary</a:t>
            </a:r>
          </a:p>
          <a:p>
            <a:pPr marL="342900" indent="-342900" defTabSz="914400"/>
            <a:r>
              <a:rPr lang="en-US" sz="1400" dirty="0">
                <a:latin typeface="Arial" panose="020B0604020202020204" pitchFamily="34" charset="0"/>
                <a:cs typeface="Arial" panose="020B0604020202020204" pitchFamily="34" charset="0"/>
              </a:rPr>
              <a:t>	2013: Additional Compensation is set at $3.00 an hour</a:t>
            </a:r>
          </a:p>
          <a:p>
            <a:pPr marL="342900" indent="-342900" defTabSz="914400"/>
            <a:r>
              <a:rPr lang="en-US" sz="1400" b="1" dirty="0">
                <a:latin typeface="Arial" panose="020B0604020202020204" pitchFamily="34" charset="0"/>
                <a:cs typeface="Arial" panose="020B0604020202020204" pitchFamily="34" charset="0"/>
              </a:rPr>
              <a:t>Swing Shift Premium:</a:t>
            </a:r>
          </a:p>
          <a:p>
            <a:pPr marL="682625" lvl="4" indent="-333375" defTabSz="914400">
              <a:tabLst>
                <a:tab pos="346075" algn="l"/>
              </a:tabLst>
            </a:pPr>
            <a:r>
              <a:rPr lang="en-US" sz="1400" dirty="0">
                <a:latin typeface="Arial" panose="020B0604020202020204" pitchFamily="34" charset="0"/>
                <a:cs typeface="Arial" panose="020B0604020202020204" pitchFamily="34" charset="0"/>
              </a:rPr>
              <a:t>If you start work at noon or later you receive an hourly premium.</a:t>
            </a:r>
          </a:p>
          <a:p>
            <a:pPr marL="682625" lvl="4" indent="-333375" defTabSz="914400">
              <a:tabLst>
                <a:tab pos="346075" algn="l"/>
              </a:tabLst>
            </a:pPr>
            <a:r>
              <a:rPr lang="en-US" sz="1400" dirty="0">
                <a:latin typeface="Arial" panose="020B0604020202020204" pitchFamily="34" charset="0"/>
                <a:cs typeface="Arial" panose="020B0604020202020204" pitchFamily="34" charset="0"/>
              </a:rPr>
              <a:t>2003: None</a:t>
            </a:r>
          </a:p>
          <a:p>
            <a:pPr marL="682625" lvl="4" indent="-333375" defTabSz="914400">
              <a:tabLst>
                <a:tab pos="346075" algn="l"/>
              </a:tabLst>
            </a:pPr>
            <a:r>
              <a:rPr lang="en-US" sz="1400" dirty="0">
                <a:latin typeface="Arial" panose="020B0604020202020204" pitchFamily="34" charset="0"/>
                <a:cs typeface="Arial" panose="020B0604020202020204" pitchFamily="34" charset="0"/>
              </a:rPr>
              <a:t>2007: $.50 per hour after 4:00 p.m.</a:t>
            </a:r>
          </a:p>
          <a:p>
            <a:pPr marL="682625" lvl="4" indent="-333375" defTabSz="914400">
              <a:tabLst>
                <a:tab pos="346075" algn="l"/>
              </a:tabLst>
            </a:pPr>
            <a:r>
              <a:rPr lang="en-US" sz="1400" dirty="0">
                <a:latin typeface="Arial" panose="020B0604020202020204" pitchFamily="34" charset="0"/>
                <a:cs typeface="Arial" panose="020B0604020202020204" pitchFamily="34" charset="0"/>
              </a:rPr>
              <a:t>2011: $1.00 per hour after 4:00 p.m. </a:t>
            </a:r>
          </a:p>
          <a:p>
            <a:pPr marL="682625" lvl="4" indent="-333375" defTabSz="914400">
              <a:tabLst>
                <a:tab pos="346075" algn="l"/>
              </a:tabLst>
            </a:pPr>
            <a:r>
              <a:rPr lang="en-US" sz="1400" dirty="0">
                <a:latin typeface="Arial" panose="020B0604020202020204" pitchFamily="34" charset="0"/>
                <a:cs typeface="Arial" panose="020B0604020202020204" pitchFamily="34" charset="0"/>
              </a:rPr>
              <a:t>2019: $2.00 per hour 4:00 p.m. – 6:00 a.m.</a:t>
            </a:r>
          </a:p>
          <a:p>
            <a:pPr marL="682625" lvl="4" indent="-333375" defTabSz="914400">
              <a:tabLst>
                <a:tab pos="346075" algn="l"/>
              </a:tabLst>
            </a:pPr>
            <a:r>
              <a:rPr lang="en-US" sz="1400" dirty="0">
                <a:latin typeface="Arial" panose="020B0604020202020204" pitchFamily="34" charset="0"/>
                <a:cs typeface="Arial" panose="020B0604020202020204" pitchFamily="34" charset="0"/>
              </a:rPr>
              <a:t>2022: $2.00 per hour weekends, and all hours starting 4:00 p.m. – 6:00 a.m.</a:t>
            </a:r>
          </a:p>
          <a:p>
            <a:pPr marL="342900" indent="-342900" defTabSz="914400"/>
            <a:r>
              <a:rPr lang="en-US" sz="1400" b="1" dirty="0">
                <a:latin typeface="Arial" panose="020B0604020202020204" pitchFamily="34" charset="0"/>
                <a:cs typeface="Arial" panose="020B0604020202020204" pitchFamily="34" charset="0"/>
              </a:rPr>
              <a:t>Cost of Living Adjustment:</a:t>
            </a:r>
          </a:p>
          <a:p>
            <a:pPr marL="342900" indent="-342900" defTabSz="914400"/>
            <a:r>
              <a:rPr lang="en-US" sz="1400" dirty="0">
                <a:latin typeface="Arial" panose="020B0604020202020204" pitchFamily="34" charset="0"/>
                <a:cs typeface="Arial" panose="020B0604020202020204" pitchFamily="34" charset="0"/>
              </a:rPr>
              <a:t>	2019: A special COLA adjustment was added based on annual inflation rates</a:t>
            </a:r>
          </a:p>
        </p:txBody>
      </p:sp>
      <p:sp>
        <p:nvSpPr>
          <p:cNvPr id="5" name="TextBox 4"/>
          <p:cNvSpPr txBox="1"/>
          <p:nvPr/>
        </p:nvSpPr>
        <p:spPr>
          <a:xfrm>
            <a:off x="152400" y="800100"/>
            <a:ext cx="1168400" cy="353943"/>
          </a:xfrm>
          <a:prstGeom prst="rect">
            <a:avLst/>
          </a:prstGeom>
          <a:noFill/>
        </p:spPr>
        <p:txBody>
          <a:bodyPr wrap="square" rtlCol="0">
            <a:spAutoFit/>
          </a:bodyPr>
          <a:lstStyle/>
          <a:p>
            <a:r>
              <a:rPr lang="en-US" sz="1700" b="1" dirty="0">
                <a:solidFill>
                  <a:schemeClr val="accent5">
                    <a:lumMod val="20000"/>
                    <a:lumOff val="80000"/>
                  </a:schemeClr>
                </a:solidFill>
              </a:rPr>
              <a:t>2000-2023</a:t>
            </a:r>
            <a:endParaRPr lang="en-US" sz="1700" dirty="0">
              <a:solidFill>
                <a:schemeClr val="accent5">
                  <a:lumMod val="20000"/>
                  <a:lumOff val="80000"/>
                </a:schemeClr>
              </a:solidFill>
            </a:endParaRPr>
          </a:p>
        </p:txBody>
      </p:sp>
    </p:spTree>
    <p:custDataLst>
      <p:tags r:id="rId1"/>
    </p:custDataLst>
    <p:extLst>
      <p:ext uri="{BB962C8B-B14F-4D97-AF65-F5344CB8AC3E}">
        <p14:creationId xmlns:p14="http://schemas.microsoft.com/office/powerpoint/2010/main" val="2196874141"/>
      </p:ext>
    </p:extLst>
  </p:cSld>
  <p:clrMapOvr>
    <a:masterClrMapping/>
  </p:clrMapOvr>
  <mc:AlternateContent xmlns:mc="http://schemas.openxmlformats.org/markup-compatibility/2006" xmlns:p14="http://schemas.microsoft.com/office/powerpoint/2010/main">
    <mc:Choice Requires="p14">
      <p:transition spd="slow" p14:dur="1200" advTm="60443">
        <p14:prism/>
      </p:transition>
    </mc:Choice>
    <mc:Fallback xmlns="">
      <p:transition spd="slow" advTm="6044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99"/>
                                          </p:stCondLst>
                                        </p:cTn>
                                        <p:tgtEl>
                                          <p:spTgt spid="3072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999"/>
                                          </p:stCondLst>
                                        </p:cTn>
                                        <p:tgtEl>
                                          <p:spTgt spid="3072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999"/>
                                          </p:stCondLst>
                                        </p:cTn>
                                        <p:tgtEl>
                                          <p:spTgt spid="3072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999"/>
                                          </p:stCondLst>
                                        </p:cTn>
                                        <p:tgtEl>
                                          <p:spTgt spid="3072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999"/>
                                          </p:stCondLst>
                                        </p:cTn>
                                        <p:tgtEl>
                                          <p:spTgt spid="3072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999"/>
                                          </p:stCondLst>
                                        </p:cTn>
                                        <p:tgtEl>
                                          <p:spTgt spid="30725">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999"/>
                                          </p:stCondLst>
                                        </p:cTn>
                                        <p:tgtEl>
                                          <p:spTgt spid="3072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999"/>
                                          </p:stCondLst>
                                        </p:cTn>
                                        <p:tgtEl>
                                          <p:spTgt spid="30725">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999"/>
                                          </p:stCondLst>
                                        </p:cTn>
                                        <p:tgtEl>
                                          <p:spTgt spid="30725">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999"/>
                                          </p:stCondLst>
                                        </p:cTn>
                                        <p:tgtEl>
                                          <p:spTgt spid="30725">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999"/>
                                          </p:stCondLst>
                                        </p:cTn>
                                        <p:tgtEl>
                                          <p:spTgt spid="30725">
                                            <p:txEl>
                                              <p:pRg st="10" end="1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999"/>
                                          </p:stCondLst>
                                        </p:cTn>
                                        <p:tgtEl>
                                          <p:spTgt spid="30725">
                                            <p:txEl>
                                              <p:pRg st="11" end="11"/>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999"/>
                                          </p:stCondLst>
                                        </p:cTn>
                                        <p:tgtEl>
                                          <p:spTgt spid="30725">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999"/>
                                          </p:stCondLst>
                                        </p:cTn>
                                        <p:tgtEl>
                                          <p:spTgt spid="30725">
                                            <p:txEl>
                                              <p:pRg st="13" end="13"/>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999"/>
                                          </p:stCondLst>
                                        </p:cTn>
                                        <p:tgtEl>
                                          <p:spTgt spid="30725">
                                            <p:txEl>
                                              <p:pRg st="14" end="14"/>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999"/>
                                          </p:stCondLst>
                                        </p:cTn>
                                        <p:tgtEl>
                                          <p:spTgt spid="30725">
                                            <p:txEl>
                                              <p:pRg st="15" end="15"/>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999"/>
                                          </p:stCondLst>
                                        </p:cTn>
                                        <p:tgtEl>
                                          <p:spTgt spid="30725">
                                            <p:txEl>
                                              <p:pRg st="16" end="16"/>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999"/>
                                          </p:stCondLst>
                                        </p:cTn>
                                        <p:tgtEl>
                                          <p:spTgt spid="30725">
                                            <p:txEl>
                                              <p:pRg st="17" end="17"/>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999"/>
                                          </p:stCondLst>
                                        </p:cTn>
                                        <p:tgtEl>
                                          <p:spTgt spid="30725">
                                            <p:txEl>
                                              <p:pRg st="18" end="18"/>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999"/>
                                          </p:stCondLst>
                                        </p:cTn>
                                        <p:tgtEl>
                                          <p:spTgt spid="30725">
                                            <p:txEl>
                                              <p:pRg st="19" end="19"/>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999"/>
                                          </p:stCondLst>
                                        </p:cTn>
                                        <p:tgtEl>
                                          <p:spTgt spid="30725">
                                            <p:txEl>
                                              <p:pRg st="20" end="20"/>
                                            </p:txEl>
                                          </p:spTgt>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999"/>
                                          </p:stCondLst>
                                        </p:cTn>
                                        <p:tgtEl>
                                          <p:spTgt spid="30725">
                                            <p:txEl>
                                              <p:pRg st="21" end="2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9"/>
</p:tagLst>
</file>

<file path=ppt/tags/tag2.xml><?xml version="1.0" encoding="utf-8"?>
<p:tagLst xmlns:a="http://schemas.openxmlformats.org/drawingml/2006/main" xmlns:r="http://schemas.openxmlformats.org/officeDocument/2006/relationships" xmlns:p="http://schemas.openxmlformats.org/presentationml/2006/main">
  <p:tag name="TIMING" val="|1.5|1.9|14"/>
</p:tagLst>
</file>

<file path=ppt/tags/tag3.xml><?xml version="1.0" encoding="utf-8"?>
<p:tagLst xmlns:a="http://schemas.openxmlformats.org/drawingml/2006/main" xmlns:r="http://schemas.openxmlformats.org/officeDocument/2006/relationships" xmlns:p="http://schemas.openxmlformats.org/presentationml/2006/main">
  <p:tag name="TIMING" val="|2.3|2.5|2.2|4.2|5.2|6.7|5.5|6.2|6.3|4.2"/>
</p:tagLst>
</file>

<file path=ppt/tags/tag4.xml><?xml version="1.0" encoding="utf-8"?>
<p:tagLst xmlns:a="http://schemas.openxmlformats.org/drawingml/2006/main" xmlns:r="http://schemas.openxmlformats.org/officeDocument/2006/relationships" xmlns:p="http://schemas.openxmlformats.org/presentationml/2006/main">
  <p:tag name="TIMING" val="|2|11.9"/>
</p:tagLst>
</file>

<file path=ppt/tags/tag5.xml><?xml version="1.0" encoding="utf-8"?>
<p:tagLst xmlns:a="http://schemas.openxmlformats.org/drawingml/2006/main" xmlns:r="http://schemas.openxmlformats.org/officeDocument/2006/relationships" xmlns:p="http://schemas.openxmlformats.org/presentationml/2006/main">
  <p:tag name="TIMING" val="|1.9|2.1|6.8|2.1|16.3"/>
</p:tagLst>
</file>

<file path=ppt/tags/tag6.xml><?xml version="1.0" encoding="utf-8"?>
<p:tagLst xmlns:a="http://schemas.openxmlformats.org/drawingml/2006/main" xmlns:r="http://schemas.openxmlformats.org/officeDocument/2006/relationships" xmlns:p="http://schemas.openxmlformats.org/presentationml/2006/main">
  <p:tag name="TIMING" val="|3.1|4.4|31.7|17.3"/>
</p:tagLst>
</file>

<file path=ppt/tags/tag7.xml><?xml version="1.0" encoding="utf-8"?>
<p:tagLst xmlns:a="http://schemas.openxmlformats.org/drawingml/2006/main" xmlns:r="http://schemas.openxmlformats.org/officeDocument/2006/relationships" xmlns:p="http://schemas.openxmlformats.org/presentationml/2006/main">
  <p:tag name="TIMING" val="|2|11.6|11.5|39.1"/>
</p:tagLst>
</file>

<file path=ppt/tags/tag8.xml><?xml version="1.0" encoding="utf-8"?>
<p:tagLst xmlns:a="http://schemas.openxmlformats.org/drawingml/2006/main" xmlns:r="http://schemas.openxmlformats.org/officeDocument/2006/relationships" xmlns:p="http://schemas.openxmlformats.org/presentationml/2006/main">
  <p:tag name="TIMING" val="|2.5|15.1|23.1"/>
</p:tagLst>
</file>

<file path=ppt/tags/tag9.xml><?xml version="1.0" encoding="utf-8"?>
<p:tagLst xmlns:a="http://schemas.openxmlformats.org/drawingml/2006/main" xmlns:r="http://schemas.openxmlformats.org/officeDocument/2006/relationships" xmlns:p="http://schemas.openxmlformats.org/presentationml/2006/main">
  <p:tag name="TIMING" val="|3.1|4.2|4|4.3|5.8|5.3|5.7|5.8|6.4|4.9|4.2|10.9|4.2|3.9|5.1|4|5|3.9|3.7"/>
</p:tagLst>
</file>

<file path=ppt/tags/tag10.xml><?xml version="1.0" encoding="utf-8"?>
<p:tagLst xmlns:a="http://schemas.openxmlformats.org/drawingml/2006/main" xmlns:r="http://schemas.openxmlformats.org/officeDocument/2006/relationships" xmlns:p="http://schemas.openxmlformats.org/presentationml/2006/main">
  <p:tag name="TIMING" val="|2|7.7|6.5|2.9|10.7|12.2|12.8"/>
</p:tagLst>
</file>

<file path=ppt/theme/theme1.xml><?xml version="1.0" encoding="utf-8"?>
<a:theme xmlns:a="http://schemas.openxmlformats.org/drawingml/2006/main" name="Theme1">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Theme1" id="{BA02B5E1-B777-4F60-A751-E19AD37CB5F8}" vid="{80D75865-E180-4A82-819E-32CC5FC98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2024</Words>
  <Application>Microsoft Office PowerPoint</Application>
  <PresentationFormat>On-screen Show (4:3)</PresentationFormat>
  <Paragraphs>129</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Goudy Old Style</vt:lpstr>
      <vt:lpstr>Wingdings 3</vt:lpstr>
      <vt:lpstr>Theme1</vt:lpstr>
      <vt:lpstr>Unions:  Past, Present &amp; Future</vt:lpstr>
      <vt:lpstr>Why are Unions Important?</vt:lpstr>
      <vt:lpstr>Why are Unions Important?</vt:lpstr>
      <vt:lpstr>Our Union: LCCSSA</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LCCSSA_Unions Past &amp; Present 2015.pptx</dc:title>
  <dc:creator/>
  <cp:lastModifiedBy/>
  <cp:revision>1</cp:revision>
  <dcterms:created xsi:type="dcterms:W3CDTF">2012-10-10T20:29:25Z</dcterms:created>
  <dcterms:modified xsi:type="dcterms:W3CDTF">2024-12-05T23:03:10Z</dcterms:modified>
</cp:coreProperties>
</file>