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</p:sldIdLst>
  <p:sldSz cy="5143500" cx="9144000"/>
  <p:notesSz cx="6858000" cy="9144000"/>
  <p:embeddedFontLst>
    <p:embeddedFont>
      <p:font typeface="Raleway"/>
      <p:regular r:id="rId28"/>
      <p:bold r:id="rId29"/>
      <p:italic r:id="rId30"/>
      <p:boldItalic r:id="rId31"/>
    </p:embeddedFont>
    <p:embeddedFont>
      <p:font typeface="Lato"/>
      <p:regular r:id="rId32"/>
      <p:bold r:id="rId33"/>
      <p:italic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7FC9A91-F8A3-4DFD-98BE-4EDD82547611}">
  <a:tblStyle styleId="{07FC9A91-F8A3-4DFD-98BE-4EDD8254761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font" Target="fonts/Raleway-regular.fntdata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Raleway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Raleway-boldItalic.fntdata"/><Relationship Id="rId30" Type="http://schemas.openxmlformats.org/officeDocument/2006/relationships/font" Target="fonts/Raleway-italic.fntdata"/><Relationship Id="rId11" Type="http://schemas.openxmlformats.org/officeDocument/2006/relationships/slide" Target="slides/slide5.xml"/><Relationship Id="rId33" Type="http://schemas.openxmlformats.org/officeDocument/2006/relationships/font" Target="fonts/Lato-bold.fntdata"/><Relationship Id="rId10" Type="http://schemas.openxmlformats.org/officeDocument/2006/relationships/slide" Target="slides/slide4.xml"/><Relationship Id="rId32" Type="http://schemas.openxmlformats.org/officeDocument/2006/relationships/font" Target="fonts/Lato-regular.fntdata"/><Relationship Id="rId13" Type="http://schemas.openxmlformats.org/officeDocument/2006/relationships/slide" Target="slides/slide7.xml"/><Relationship Id="rId35" Type="http://schemas.openxmlformats.org/officeDocument/2006/relationships/font" Target="fonts/Lato-boldItalic.fntdata"/><Relationship Id="rId12" Type="http://schemas.openxmlformats.org/officeDocument/2006/relationships/slide" Target="slides/slide6.xml"/><Relationship Id="rId34" Type="http://schemas.openxmlformats.org/officeDocument/2006/relationships/font" Target="fonts/Lato-italic.fnt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058923e7c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058923e7c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ad27d050ff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ad27d050ff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f0f1669aee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f0f1669aee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89aef9fba3_0_3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89aef9fba3_0_3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f0b570fe06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f0b570fe06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3894fc9c58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3894fc9c58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ad27d050ff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ad27d050ff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ad27d050ff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ad27d050ff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ad27d050ff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ad27d050ff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ad27d050ff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ad27d050ff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0b570fe0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f0b570fe0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89aef9fba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89aef9fba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89aef9fba3_0_2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89aef9fba3_0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89aef9fba3_0_2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389aef9fba3_0_2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89aef9fba3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389aef9fba3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89aef9fba3_0_1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89aef9fba3_0_1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89aef9fba3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89aef9fba3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89aef9fba3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389aef9fba3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89aef9fba3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389aef9fba3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5951baa1a4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25951baa1a4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" name="Google Shape;12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" name="Google Shape;19;p3"/>
          <p:cNvSpPr txBox="1"/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" name="Google Shape;25;p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" name="Google Shape;32;p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7"/>
          <p:cNvSpPr txBox="1"/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3" name="Google Shape;43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6" name="Google Shape;46;p8"/>
          <p:cNvSpPr txBox="1"/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0" name="Google Shape;5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" name="Google Shape;51;p9"/>
          <p:cNvSpPr txBox="1"/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" type="subTitle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3" name="Google Shape;5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" name="Google Shape;57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9" name="Google Shape;59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" name="Google Shape;62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" name="Google Shape;63;p11"/>
          <p:cNvSpPr txBox="1"/>
          <p:nvPr>
            <p:ph hasCustomPrompt="1" type="title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wiss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/>
          <p:nvPr>
            <p:ph type="ctrTitle"/>
          </p:nvPr>
        </p:nvSpPr>
        <p:spPr>
          <a:xfrm>
            <a:off x="311700" y="1630825"/>
            <a:ext cx="8520600" cy="276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Lewis &amp; Clark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Transportation and Parking Advisory Committee (TPAC) </a:t>
            </a:r>
            <a:endParaRPr/>
          </a:p>
        </p:txBody>
      </p:sp>
      <p:sp>
        <p:nvSpPr>
          <p:cNvPr id="73" name="Google Shape;73;p13"/>
          <p:cNvSpPr txBox="1"/>
          <p:nvPr>
            <p:ph idx="1" type="subTitle"/>
          </p:nvPr>
        </p:nvSpPr>
        <p:spPr>
          <a:xfrm>
            <a:off x="311700" y="3977125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December 3, 2025  |  1:00 PM  |  </a:t>
            </a:r>
            <a:r>
              <a:rPr lang="en"/>
              <a:t>Fowler 353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Agenda</a:t>
            </a:r>
            <a:endParaRPr/>
          </a:p>
        </p:txBody>
      </p:sp>
      <p:sp>
        <p:nvSpPr>
          <p:cNvPr id="79" name="Google Shape;79;p14"/>
          <p:cNvSpPr txBox="1"/>
          <p:nvPr>
            <p:ph idx="1" type="body"/>
          </p:nvPr>
        </p:nvSpPr>
        <p:spPr>
          <a:xfrm>
            <a:off x="2410100" y="1595775"/>
            <a:ext cx="6321600" cy="312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Guests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T&amp;P Update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T&amp;P Survey Update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New Shuttle Route Update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EV Chargers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Open Discussion / Questions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Guests</a:t>
            </a:r>
            <a:endParaRPr/>
          </a:p>
        </p:txBody>
      </p:sp>
      <p:sp>
        <p:nvSpPr>
          <p:cNvPr id="85" name="Google Shape;85;p15"/>
          <p:cNvSpPr txBox="1"/>
          <p:nvPr>
            <p:ph idx="1" type="body"/>
          </p:nvPr>
        </p:nvSpPr>
        <p:spPr>
          <a:xfrm>
            <a:off x="2410100" y="1595775"/>
            <a:ext cx="6321600" cy="312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American Association of University Professors (AAUP)</a:t>
            </a:r>
            <a:endParaRPr/>
          </a:p>
          <a:p>
            <a:pPr indent="-334327" lvl="0" marL="457200" rtl="0" algn="l"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Alana Rader - Associate Professor of Environmental Studies</a:t>
            </a:r>
            <a:endParaRPr/>
          </a:p>
          <a:p>
            <a:pPr indent="-33432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Partnering with TPAC to </a:t>
            </a:r>
            <a:r>
              <a:rPr lang="en"/>
              <a:t>discuss</a:t>
            </a:r>
            <a:r>
              <a:rPr lang="en"/>
              <a:t> alternative transportation options on campus.</a:t>
            </a:r>
            <a:endParaRPr/>
          </a:p>
          <a:p>
            <a:pPr indent="-33432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AAUP Meeting - Thursday, Dec 4 - 9a - 10a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T&amp;P Update: Permit Sales &amp; Citations</a:t>
            </a:r>
            <a:endParaRPr/>
          </a:p>
        </p:txBody>
      </p:sp>
      <p:graphicFrame>
        <p:nvGraphicFramePr>
          <p:cNvPr id="91" name="Google Shape;91;p16"/>
          <p:cNvGraphicFramePr/>
          <p:nvPr/>
        </p:nvGraphicFramePr>
        <p:xfrm>
          <a:off x="2839550" y="12113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{07FC9A91-F8A3-4DFD-98BE-4EDD82547611}</a:tableStyleId>
              </a:tblPr>
              <a:tblGrid>
                <a:gridCol w="1176625"/>
                <a:gridCol w="1176625"/>
                <a:gridCol w="943950"/>
                <a:gridCol w="1097325"/>
                <a:gridCol w="1048475"/>
              </a:tblGrid>
              <a:tr h="7598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Academic Year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Citations Total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Percent Diff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Permit Totals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Percent Diff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493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2022-23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1,748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NA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2,129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NA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493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2023-24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2,642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b="1" lang="en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+41%</a:t>
                      </a:r>
                      <a:endParaRPr sz="10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2,389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b="1" lang="en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+11.5%</a:t>
                      </a:r>
                      <a:endParaRPr sz="1000"/>
                    </a:p>
                  </a:txBody>
                  <a:tcPr marT="91425" marB="91425" marR="91425" marL="91425"/>
                </a:tc>
              </a:tr>
              <a:tr h="493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2024-25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2,858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b="1" lang="en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+8%</a:t>
                      </a:r>
                      <a:endParaRPr sz="10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2,704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+12%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10258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2025-26 (YTD)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1,373 (on pace 3,000)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b="1" lang="en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+5% if target met</a:t>
                      </a:r>
                      <a:endParaRPr sz="10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2,020 (on pace 2,700)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0%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7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T&amp;P Update: Miscellaneous</a:t>
            </a:r>
            <a:endParaRPr/>
          </a:p>
        </p:txBody>
      </p:sp>
      <p:sp>
        <p:nvSpPr>
          <p:cNvPr id="97" name="Google Shape;97;p17"/>
          <p:cNvSpPr txBox="1"/>
          <p:nvPr>
            <p:ph idx="1" type="body"/>
          </p:nvPr>
        </p:nvSpPr>
        <p:spPr>
          <a:xfrm>
            <a:off x="23495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Fountain Gateway Avg Weekday (Mon - Th) Peak Hours 11a - 3p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15-20 vehicles 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High 27 vehicles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Fridays - Less than 10 cars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Current Lease $10,500 (Academic Year)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Spring Permits went on sale Dec 1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Permit Enforcement begins Jan 20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Reserved lot (Primarily 3L lot) First day of classes (Law)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/>
          <p:nvPr>
            <p:ph type="title"/>
          </p:nvPr>
        </p:nvSpPr>
        <p:spPr>
          <a:xfrm>
            <a:off x="1723275" y="588700"/>
            <a:ext cx="62628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T&amp;P Survey Update</a:t>
            </a:r>
            <a:endParaRPr/>
          </a:p>
        </p:txBody>
      </p:sp>
      <p:sp>
        <p:nvSpPr>
          <p:cNvPr id="103" name="Google Shape;103;p18"/>
          <p:cNvSpPr txBox="1"/>
          <p:nvPr>
            <p:ph idx="1" type="body"/>
          </p:nvPr>
        </p:nvSpPr>
        <p:spPr>
          <a:xfrm>
            <a:off x="1305875" y="1224100"/>
            <a:ext cx="7169400" cy="346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Survey Dates: Oct 5 - Oct 19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63% Employee response rate 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ECO Employee Survey Results Submitted to DEQ on Oct 30 (Deadline Oct 31) - (Has been Approved by DEQ)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TDM Report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○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Currently being compiled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○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Deadline to submit Dec 31 (expected submission date Dec 20)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○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TDM Report will be added to website after approved by PBOT (~Jan 2026)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○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Will achieve targets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Route: Update</a:t>
            </a:r>
            <a:endParaRPr/>
          </a:p>
        </p:txBody>
      </p:sp>
      <p:sp>
        <p:nvSpPr>
          <p:cNvPr id="109" name="Google Shape;109;p19"/>
          <p:cNvSpPr txBox="1"/>
          <p:nvPr/>
        </p:nvSpPr>
        <p:spPr>
          <a:xfrm>
            <a:off x="1143800" y="1176350"/>
            <a:ext cx="4544400" cy="38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Outreach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Met with SBA 11/16: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Tabled in front of Bon (CAS): 11/18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Met with Student Union (GSEC): 11/18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Flyers created with QR code and put on Shuttle 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QR links to website detailing proposal with a feedback form that can be filled out.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Future Outreach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Creating 3 Posters to place at entry to each Bon location (CAS, GSEC, Law)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Placing flyers throughout campuses 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65125" y="1243675"/>
            <a:ext cx="2831079" cy="3769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Route: Update</a:t>
            </a:r>
            <a:endParaRPr/>
          </a:p>
        </p:txBody>
      </p:sp>
      <p:sp>
        <p:nvSpPr>
          <p:cNvPr id="116" name="Google Shape;116;p20"/>
          <p:cNvSpPr txBox="1"/>
          <p:nvPr/>
        </p:nvSpPr>
        <p:spPr>
          <a:xfrm>
            <a:off x="1520725" y="1243675"/>
            <a:ext cx="4153800" cy="361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Lato"/>
              <a:buChar char="●"/>
            </a:pPr>
            <a:r>
              <a:rPr lang="en" sz="21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Response Options - 15 total responses</a:t>
            </a:r>
            <a:endParaRPr sz="21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619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Lato"/>
              <a:buChar char="○"/>
            </a:pPr>
            <a:r>
              <a:rPr lang="en" sz="21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Current Route - 6</a:t>
            </a:r>
            <a:endParaRPr sz="21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619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Lato"/>
              <a:buChar char="○"/>
            </a:pPr>
            <a:r>
              <a:rPr lang="en" sz="21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New Route - 9</a:t>
            </a:r>
            <a:endParaRPr sz="21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619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Lato"/>
              <a:buChar char="○"/>
            </a:pPr>
            <a:r>
              <a:rPr lang="en" sz="21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No Impact (Don’t Ride) - 0</a:t>
            </a:r>
            <a:endParaRPr sz="21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619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Lato"/>
              <a:buChar char="○"/>
            </a:pPr>
            <a:r>
              <a:rPr lang="en" sz="21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No Impact (Will continue to ride) - 0</a:t>
            </a:r>
            <a:endParaRPr sz="21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7" name="Google Shape;11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0725" y="1175450"/>
            <a:ext cx="2841125" cy="3783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Route: Data Results</a:t>
            </a:r>
            <a:endParaRPr/>
          </a:p>
        </p:txBody>
      </p:sp>
      <p:sp>
        <p:nvSpPr>
          <p:cNvPr id="123" name="Google Shape;123;p21"/>
          <p:cNvSpPr txBox="1"/>
          <p:nvPr/>
        </p:nvSpPr>
        <p:spPr>
          <a:xfrm>
            <a:off x="571550" y="1128025"/>
            <a:ext cx="3943500" cy="42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●"/>
            </a:pPr>
            <a:r>
              <a:rPr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1278 Student Responses</a:t>
            </a:r>
            <a:endParaRPr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●"/>
            </a:pPr>
            <a:r>
              <a:rPr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Data shows how the change in route would affect travel habits broken down by how often they currently utilize shuttle.</a:t>
            </a:r>
            <a:endParaRPr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●"/>
            </a:pPr>
            <a:r>
              <a:rPr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Key Takeaway - 1278 Respondents</a:t>
            </a:r>
            <a:endParaRPr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○"/>
            </a:pPr>
            <a:r>
              <a:rPr lang="en" sz="1500">
                <a:solidFill>
                  <a:schemeClr val="dk2"/>
                </a:solidFill>
                <a:highlight>
                  <a:srgbClr val="4A86E8"/>
                </a:highlight>
                <a:latin typeface="Lato"/>
                <a:ea typeface="Lato"/>
                <a:cs typeface="Lato"/>
                <a:sym typeface="Lato"/>
              </a:rPr>
              <a:t>Positive Impact: 524 (41%) </a:t>
            </a:r>
            <a:endParaRPr sz="1500">
              <a:solidFill>
                <a:schemeClr val="dk2"/>
              </a:solidFill>
              <a:highlight>
                <a:srgbClr val="4A86E8"/>
              </a:highlight>
              <a:latin typeface="Lato"/>
              <a:ea typeface="Lato"/>
              <a:cs typeface="Lato"/>
              <a:sym typeface="Lato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○"/>
            </a:pPr>
            <a:r>
              <a:rPr lang="en" sz="1500">
                <a:solidFill>
                  <a:schemeClr val="dk2"/>
                </a:solidFill>
                <a:highlight>
                  <a:srgbClr val="00FF00"/>
                </a:highlight>
                <a:latin typeface="Lato"/>
                <a:ea typeface="Lato"/>
                <a:cs typeface="Lato"/>
                <a:sym typeface="Lato"/>
              </a:rPr>
              <a:t>Negative Impact: 51 (4%)</a:t>
            </a:r>
            <a:endParaRPr sz="1500">
              <a:solidFill>
                <a:schemeClr val="dk2"/>
              </a:solidFill>
              <a:highlight>
                <a:srgbClr val="00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○"/>
            </a:pPr>
            <a:r>
              <a:rPr lang="en" sz="15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No Impact (Still Use): 221 (17.3%)</a:t>
            </a:r>
            <a:endParaRPr sz="15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○"/>
            </a:pPr>
            <a:r>
              <a:rPr lang="en" sz="1500">
                <a:solidFill>
                  <a:schemeClr val="dk2"/>
                </a:solidFill>
                <a:highlight>
                  <a:srgbClr val="FF0000"/>
                </a:highlight>
                <a:latin typeface="Lato"/>
                <a:ea typeface="Lato"/>
                <a:cs typeface="Lato"/>
                <a:sym typeface="Lato"/>
              </a:rPr>
              <a:t>No Impact (No Use): 482 (37.7%)</a:t>
            </a:r>
            <a:endParaRPr sz="1500">
              <a:solidFill>
                <a:schemeClr val="dk2"/>
              </a:solidFill>
              <a:highlight>
                <a:srgbClr val="FF00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○"/>
            </a:pPr>
            <a:r>
              <a:rPr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Data shows anyone that chose</a:t>
            </a:r>
            <a:endParaRPr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23850" lvl="2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■"/>
            </a:pPr>
            <a:r>
              <a:rPr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Ride more</a:t>
            </a:r>
            <a:endParaRPr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23850" lvl="2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Lato"/>
              <a:buChar char="■"/>
            </a:pPr>
            <a:r>
              <a:rPr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Riders that marked they ride daily (current) that marked no difference</a:t>
            </a:r>
            <a:endParaRPr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4" name="Google Shape;124;p21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3300" y="1128025"/>
            <a:ext cx="4623512" cy="286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Route: Data</a:t>
            </a:r>
            <a:endParaRPr/>
          </a:p>
        </p:txBody>
      </p:sp>
      <p:pic>
        <p:nvPicPr>
          <p:cNvPr id="130" name="Google Shape;130;p22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95325" y="1283200"/>
            <a:ext cx="5327475" cy="329765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2"/>
          <p:cNvSpPr txBox="1"/>
          <p:nvPr/>
        </p:nvSpPr>
        <p:spPr>
          <a:xfrm>
            <a:off x="1938200" y="2097800"/>
            <a:ext cx="123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2" name="Google Shape;132;p22"/>
          <p:cNvSpPr txBox="1"/>
          <p:nvPr/>
        </p:nvSpPr>
        <p:spPr>
          <a:xfrm>
            <a:off x="800400" y="2234650"/>
            <a:ext cx="3877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Positively</a:t>
            </a: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 Impacted - 524 (91.1%)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Negatively Impacted - 51 (8.9%)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Excludes: 482 students that won’t ride either option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3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Route: Current Route v New Route Riders</a:t>
            </a:r>
            <a:endParaRPr/>
          </a:p>
        </p:txBody>
      </p:sp>
      <p:sp>
        <p:nvSpPr>
          <p:cNvPr id="138" name="Google Shape;138;p23"/>
          <p:cNvSpPr txBox="1"/>
          <p:nvPr/>
        </p:nvSpPr>
        <p:spPr>
          <a:xfrm>
            <a:off x="1220925" y="1875675"/>
            <a:ext cx="2952300" cy="23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Riders</a:t>
            </a:r>
            <a:endParaRPr b="1"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lang="en" sz="2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Current - 673</a:t>
            </a:r>
            <a:endParaRPr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lang="en" sz="2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New - 774</a:t>
            </a:r>
            <a:endParaRPr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Non Riders</a:t>
            </a:r>
            <a:endParaRPr b="1"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lang="en" sz="2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Current - 605</a:t>
            </a:r>
            <a:endParaRPr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lang="en" sz="2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New - 504</a:t>
            </a:r>
            <a:endParaRPr sz="2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39" name="Google Shape;139;p23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2000" y="1525605"/>
            <a:ext cx="4822101" cy="2981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36666"/>
              <a:buFont typeface="Arial"/>
              <a:buNone/>
            </a:pPr>
            <a:r>
              <a:rPr lang="en"/>
              <a:t>Shuttle New Route: Data Still Compiling</a:t>
            </a:r>
            <a:endParaRPr/>
          </a:p>
        </p:txBody>
      </p:sp>
      <p:sp>
        <p:nvSpPr>
          <p:cNvPr id="145" name="Google Shape;145;p24"/>
          <p:cNvSpPr txBox="1"/>
          <p:nvPr/>
        </p:nvSpPr>
        <p:spPr>
          <a:xfrm>
            <a:off x="2274825" y="1916025"/>
            <a:ext cx="38778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Student only - broken down by campus (CAS, GSEC, Law)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All respondents (student + employee) - All Campuses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Employee - All Campuses 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2272325" y="353775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New Shuttle Route: Current Route Historical Data - All Routes</a:t>
            </a:r>
            <a:endParaRPr/>
          </a:p>
        </p:txBody>
      </p:sp>
      <p:sp>
        <p:nvSpPr>
          <p:cNvPr id="151" name="Google Shape;151;p25"/>
          <p:cNvSpPr txBox="1"/>
          <p:nvPr/>
        </p:nvSpPr>
        <p:spPr>
          <a:xfrm>
            <a:off x="2334300" y="1257125"/>
            <a:ext cx="4475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52" name="Google Shape;152;p25" title="Ridership Data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301025"/>
            <a:ext cx="9349023" cy="266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 Route - Weekday</a:t>
            </a:r>
            <a:endParaRPr/>
          </a:p>
        </p:txBody>
      </p:sp>
      <p:sp>
        <p:nvSpPr>
          <p:cNvPr id="158" name="Google Shape;158;p26"/>
          <p:cNvSpPr txBox="1"/>
          <p:nvPr>
            <p:ph idx="1" type="body"/>
          </p:nvPr>
        </p:nvSpPr>
        <p:spPr>
          <a:xfrm>
            <a:off x="2410100" y="1149900"/>
            <a:ext cx="6321600" cy="40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9" name="Google Shape;15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1150" y="1103300"/>
            <a:ext cx="5901500" cy="363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 Route - Weekend</a:t>
            </a:r>
            <a:endParaRPr/>
          </a:p>
        </p:txBody>
      </p:sp>
      <p:sp>
        <p:nvSpPr>
          <p:cNvPr id="165" name="Google Shape;165;p27"/>
          <p:cNvSpPr txBox="1"/>
          <p:nvPr>
            <p:ph idx="1" type="body"/>
          </p:nvPr>
        </p:nvSpPr>
        <p:spPr>
          <a:xfrm>
            <a:off x="2410100" y="1149900"/>
            <a:ext cx="6321600" cy="40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6" name="Google Shape;16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5875" y="1149900"/>
            <a:ext cx="5212249" cy="35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8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Proposed Route </a:t>
            </a:r>
            <a:endParaRPr/>
          </a:p>
        </p:txBody>
      </p:sp>
      <p:pic>
        <p:nvPicPr>
          <p:cNvPr id="172" name="Google Shape;17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3788" y="1102575"/>
            <a:ext cx="5776425" cy="3588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9"/>
          <p:cNvSpPr txBox="1"/>
          <p:nvPr>
            <p:ph type="title"/>
          </p:nvPr>
        </p:nvSpPr>
        <p:spPr>
          <a:xfrm>
            <a:off x="2392475" y="467175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TriMet Overlap	 </a:t>
            </a:r>
            <a:endParaRPr/>
          </a:p>
        </p:txBody>
      </p:sp>
      <p:pic>
        <p:nvPicPr>
          <p:cNvPr id="178" name="Google Shape;17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8800" y="1102575"/>
            <a:ext cx="2781550" cy="333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62725" y="1102575"/>
            <a:ext cx="2865624" cy="3333174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9"/>
          <p:cNvSpPr txBox="1"/>
          <p:nvPr/>
        </p:nvSpPr>
        <p:spPr>
          <a:xfrm>
            <a:off x="2626325" y="4366500"/>
            <a:ext cx="153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TriMet 35T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1" name="Google Shape;181;p29"/>
          <p:cNvSpPr txBox="1"/>
          <p:nvPr/>
        </p:nvSpPr>
        <p:spPr>
          <a:xfrm>
            <a:off x="5547525" y="4366500"/>
            <a:ext cx="2509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Current Shuttle Route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0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 </a:t>
            </a:r>
            <a:r>
              <a:rPr lang="en"/>
              <a:t> </a:t>
            </a:r>
            <a:endParaRPr/>
          </a:p>
        </p:txBody>
      </p:sp>
      <p:sp>
        <p:nvSpPr>
          <p:cNvPr id="187" name="Google Shape;187;p30"/>
          <p:cNvSpPr txBox="1"/>
          <p:nvPr/>
        </p:nvSpPr>
        <p:spPr>
          <a:xfrm>
            <a:off x="1724850" y="1297525"/>
            <a:ext cx="6782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graphicFrame>
        <p:nvGraphicFramePr>
          <p:cNvPr id="188" name="Google Shape;188;p30"/>
          <p:cNvGraphicFramePr/>
          <p:nvPr/>
        </p:nvGraphicFramePr>
        <p:xfrm>
          <a:off x="952500" y="1248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{07FC9A91-F8A3-4DFD-98BE-4EDD82547611}</a:tableStyleId>
              </a:tblPr>
              <a:tblGrid>
                <a:gridCol w="3619500"/>
                <a:gridCol w="36195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Pros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Cons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Connects students to Sellwood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Lose Downtown Service (PSU/Barbur)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Transit Hubs add multiple bus lines and Orange MAX giving students much more access to Portland.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Law clinics no longer in service area (Still covered via TriMet)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Cost Savings ~ $60,000/year (possible </a:t>
                      </a:r>
                      <a:r>
                        <a:rPr lang="en"/>
                        <a:t>re-allocation</a:t>
                      </a:r>
                      <a:r>
                        <a:rPr lang="en"/>
                        <a:t> to add transportation or other services?)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2"/>
                          </a:solidFill>
                        </a:rPr>
                        <a:t>2-3 Less overall trips/day (due to traffic)</a:t>
                      </a:r>
                      <a:endParaRPr>
                        <a:solidFill>
                          <a:schemeClr val="dk2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Additional Grocery Store Access (New Seasons)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Reduce </a:t>
                      </a:r>
                      <a:r>
                        <a:rPr lang="en"/>
                        <a:t>likelihood</a:t>
                      </a:r>
                      <a:r>
                        <a:rPr lang="en"/>
                        <a:t> of losing 35T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1"/>
          <p:cNvSpPr txBox="1"/>
          <p:nvPr>
            <p:ph type="title"/>
          </p:nvPr>
        </p:nvSpPr>
        <p:spPr>
          <a:xfrm>
            <a:off x="2415800" y="35840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Possible Financial Redistribution Options </a:t>
            </a:r>
            <a:endParaRPr/>
          </a:p>
        </p:txBody>
      </p:sp>
      <p:sp>
        <p:nvSpPr>
          <p:cNvPr id="194" name="Google Shape;194;p31"/>
          <p:cNvSpPr txBox="1"/>
          <p:nvPr/>
        </p:nvSpPr>
        <p:spPr>
          <a:xfrm>
            <a:off x="1724850" y="1173200"/>
            <a:ext cx="6782700" cy="44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Increase TriMet Subsidy to 100%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Select Groups (certain approved program, CAS students only, etc)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All LC Community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Create Low Income Parking Permit Program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Parking Infrastructure Improvements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EV Charger Replacement (and potential to add more)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Curb and asphalt repairs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Improve/replace signage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Additional LPR Camera Systems (Campus Safety vehicles or gates)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Internal Fleet - Rental Program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Student Group Access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Holiday Shuttle Service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2"/>
          <p:cNvSpPr txBox="1"/>
          <p:nvPr>
            <p:ph type="title"/>
          </p:nvPr>
        </p:nvSpPr>
        <p:spPr>
          <a:xfrm>
            <a:off x="3533775" y="575950"/>
            <a:ext cx="26997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EV Chargers</a:t>
            </a:r>
            <a:endParaRPr/>
          </a:p>
        </p:txBody>
      </p:sp>
      <p:sp>
        <p:nvSpPr>
          <p:cNvPr id="200" name="Google Shape;200;p32"/>
          <p:cNvSpPr txBox="1"/>
          <p:nvPr/>
        </p:nvSpPr>
        <p:spPr>
          <a:xfrm>
            <a:off x="569050" y="1102300"/>
            <a:ext cx="4475400" cy="394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Working on RFP with 2 EV Charging Companies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Smart Charge America (SGA)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ChargePoint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College Funded v Host Models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SCA offers both options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ChargePoint only offers College Funded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College Funded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Budget ~$35,000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SCA - Replacement of </a:t>
            </a: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existing</a:t>
            </a: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 chargers, plus adding 2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ChargePoint - 4 </a:t>
            </a: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replacements</a:t>
            </a: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1" name="Google Shape;201;p32"/>
          <p:cNvSpPr txBox="1"/>
          <p:nvPr/>
        </p:nvSpPr>
        <p:spPr>
          <a:xfrm>
            <a:off x="5122600" y="1211350"/>
            <a:ext cx="3279300" cy="27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Host Model 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SCA </a:t>
            </a: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incurs</a:t>
            </a: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 all install/hardware expenses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Retain 100% of all charging revenue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LC retains 100% idle time Revenue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LC responsible for </a:t>
            </a: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electric</a:t>
            </a: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 bill (idle time rev could offset)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</a:pP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Grant </a:t>
            </a: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Opportunity</a:t>
            </a:r>
            <a:r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 (only for College Funded)</a:t>
            </a: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3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Open Discussion / Questions</a:t>
            </a:r>
            <a:endParaRPr/>
          </a:p>
        </p:txBody>
      </p:sp>
      <p:pic>
        <p:nvPicPr>
          <p:cNvPr id="207" name="Google Shape;207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9800" y="1457550"/>
            <a:ext cx="4762500" cy="26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