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y="5143500" cx="9144000"/>
  <p:notesSz cx="6858000" cy="9144000"/>
  <p:embeddedFontLst>
    <p:embeddedFont>
      <p:font typeface="Raleway"/>
      <p:regular r:id="rId27"/>
      <p:bold r:id="rId28"/>
      <p:italic r:id="rId29"/>
      <p:boldItalic r:id="rId30"/>
    </p:embeddedFont>
    <p:embeddedFont>
      <p:font typeface="Lato"/>
      <p:regular r:id="rId31"/>
      <p:bold r:id="rId32"/>
      <p:italic r:id="rId33"/>
      <p:boldItalic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436F57C-9810-40DC-BE3F-8FE47D3A78A6}">
  <a:tblStyle styleId="{C436F57C-9810-40DC-BE3F-8FE47D3A78A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font" Target="fonts/Raleway-bold.fntdata"/><Relationship Id="rId27" Type="http://schemas.openxmlformats.org/officeDocument/2006/relationships/font" Target="fonts/Raleway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Raleway-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Lato-regular.fntdata"/><Relationship Id="rId30" Type="http://schemas.openxmlformats.org/officeDocument/2006/relationships/font" Target="fonts/Raleway-boldItalic.fntdata"/><Relationship Id="rId11" Type="http://schemas.openxmlformats.org/officeDocument/2006/relationships/slide" Target="slides/slide5.xml"/><Relationship Id="rId33" Type="http://schemas.openxmlformats.org/officeDocument/2006/relationships/font" Target="fonts/Lato-italic.fntdata"/><Relationship Id="rId10" Type="http://schemas.openxmlformats.org/officeDocument/2006/relationships/slide" Target="slides/slide4.xml"/><Relationship Id="rId32" Type="http://schemas.openxmlformats.org/officeDocument/2006/relationships/font" Target="fonts/Lato-bold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34" Type="http://schemas.openxmlformats.org/officeDocument/2006/relationships/font" Target="fonts/Lato-boldItalic.fntdata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058923e7c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058923e7c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f0b570fe06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f0b570fe06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f0f1669aee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f0f1669aee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89aef9fba3_0_3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89aef9fba3_0_3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3894fc9c58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3894fc9c58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f0b570fe0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f0b570fe0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89aef9fba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89aef9fba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89aef9fba3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89aef9fba3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89aef9fba3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89aef9fba3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89aef9fba3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89aef9fba3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89aef9fba3_0_2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89aef9fba3_0_2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89aef9fba3_0_2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89aef9fba3_0_2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89aef9fba3_0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89aef9fba3_0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89aef9fba3_0_1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89aef9fba3_0_1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89aef9fba3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89aef9fba3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389aef9fba3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389aef9fba3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3894fc9c58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3894fc9c58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89aef9fba3_0_1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89aef9fba3_0_1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5951baa1a4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25951baa1a4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" name="Google Shape;12;p2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" name="Google Shape;19;p3"/>
          <p:cNvSpPr txBox="1"/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" name="Google Shape;25;p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" name="Google Shape;32;p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2" type="body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7"/>
          <p:cNvSpPr txBox="1"/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3" name="Google Shape;43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" name="Google Shape;46;p8"/>
          <p:cNvSpPr txBox="1"/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50" name="Google Shape;5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" name="Google Shape;51;p9"/>
          <p:cNvSpPr txBox="1"/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" type="subTitle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3" name="Google Shape;5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4" name="Google Shape;5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" name="Google Shape;57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" name="Google Shape;58;p10"/>
          <p:cNvSpPr txBox="1"/>
          <p:nvPr>
            <p:ph idx="1" type="body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9" name="Google Shape;59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2" name="Google Shape;62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" name="Google Shape;63;p11"/>
          <p:cNvSpPr txBox="1"/>
          <p:nvPr>
            <p:ph hasCustomPrompt="1" type="title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5" name="Google Shape;65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wiss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b="1" sz="30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3"/>
          <p:cNvSpPr txBox="1"/>
          <p:nvPr>
            <p:ph type="ctrTitle"/>
          </p:nvPr>
        </p:nvSpPr>
        <p:spPr>
          <a:xfrm>
            <a:off x="311700" y="1630825"/>
            <a:ext cx="8520600" cy="2766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Lewis &amp; Clark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Transportation and Parking Advisory Committee (TPAC) </a:t>
            </a:r>
            <a:endParaRPr/>
          </a:p>
        </p:txBody>
      </p:sp>
      <p:sp>
        <p:nvSpPr>
          <p:cNvPr id="73" name="Google Shape;73;p13"/>
          <p:cNvSpPr txBox="1"/>
          <p:nvPr>
            <p:ph idx="1" type="subTitle"/>
          </p:nvPr>
        </p:nvSpPr>
        <p:spPr>
          <a:xfrm>
            <a:off x="311700" y="3977125"/>
            <a:ext cx="8520600" cy="79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October 8, 2025  |  1:00 PM  |  </a:t>
            </a:r>
            <a:r>
              <a:rPr lang="en"/>
              <a:t>Fowler 353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Agenda</a:t>
            </a:r>
            <a:endParaRPr/>
          </a:p>
        </p:txBody>
      </p:sp>
      <p:sp>
        <p:nvSpPr>
          <p:cNvPr id="79" name="Google Shape;79;p14"/>
          <p:cNvSpPr txBox="1"/>
          <p:nvPr>
            <p:ph idx="1" type="body"/>
          </p:nvPr>
        </p:nvSpPr>
        <p:spPr>
          <a:xfrm>
            <a:off x="2410100" y="1595775"/>
            <a:ext cx="6321600" cy="312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T&amp;P Update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LC Shuttle 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EV Chargers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Open Discussion / Questions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5"/>
          <p:cNvSpPr txBox="1"/>
          <p:nvPr>
            <p:ph type="title"/>
          </p:nvPr>
        </p:nvSpPr>
        <p:spPr>
          <a:xfrm>
            <a:off x="1723275" y="588700"/>
            <a:ext cx="62628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Update: T&amp;P Survey</a:t>
            </a:r>
            <a:endParaRPr/>
          </a:p>
        </p:txBody>
      </p:sp>
      <p:sp>
        <p:nvSpPr>
          <p:cNvPr id="85" name="Google Shape;85;p15"/>
          <p:cNvSpPr txBox="1"/>
          <p:nvPr>
            <p:ph idx="1" type="body"/>
          </p:nvPr>
        </p:nvSpPr>
        <p:spPr>
          <a:xfrm>
            <a:off x="1918525" y="1269450"/>
            <a:ext cx="3877800" cy="346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Dates: Sun, 10/5 - Sun, 10/19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Bi-Annual Report Required for: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DEQ/DMV - Oct 30</a:t>
            </a:r>
            <a:endParaRPr/>
          </a:p>
          <a:p>
            <a:pPr indent="-317500" lvl="2" marL="1371600" rtl="0" algn="l">
              <a:spcBef>
                <a:spcPts val="0"/>
              </a:spcBef>
              <a:spcAft>
                <a:spcPts val="0"/>
              </a:spcAft>
              <a:buSzPts val="1400"/>
              <a:buChar char="■"/>
            </a:pPr>
            <a:r>
              <a:rPr lang="en"/>
              <a:t>75% minimum return rate required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Transportation Demand Mgmt Plan - 12/31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Proposed Shuttle Route Change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Raffling 10, $50 Amazon Gift Cards - Drawing on Mon, Oct 20</a:t>
            </a:r>
            <a:endParaRPr/>
          </a:p>
        </p:txBody>
      </p:sp>
      <p:pic>
        <p:nvPicPr>
          <p:cNvPr id="86" name="Google Shape;86;p15" title="tandp survey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25725" y="784075"/>
            <a:ext cx="2585600" cy="3884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6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Update: Permit Sales &amp; Citations</a:t>
            </a:r>
            <a:endParaRPr/>
          </a:p>
        </p:txBody>
      </p:sp>
      <p:sp>
        <p:nvSpPr>
          <p:cNvPr id="92" name="Google Shape;92;p16"/>
          <p:cNvSpPr txBox="1"/>
          <p:nvPr>
            <p:ph idx="1" type="body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Permit Sales (Current YTD/ Last Year Same Period):</a:t>
            </a:r>
            <a:endParaRPr i="1"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Fall Semester: 752 / 744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Annual: 1,186 / 1,140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Total: 1,949 / 1,884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i="1" lang="en"/>
              <a:t>*numbers include daily semester permits &amp; carpool, but exclude TriMet &amp; day passes</a:t>
            </a:r>
            <a:endParaRPr i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Day Passes (Current YTD / Last Year Same Period):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Total: 1,669 / NA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Portal: 994 / 869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QR Codes: 675 / NA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Citations (Current YTD / Last Year Same Period):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Total: 561 / 779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7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T&amp;P Update: Fountain Gateway Church</a:t>
            </a:r>
            <a:endParaRPr/>
          </a:p>
        </p:txBody>
      </p:sp>
      <p:sp>
        <p:nvSpPr>
          <p:cNvPr id="98" name="Google Shape;98;p17"/>
          <p:cNvSpPr txBox="1"/>
          <p:nvPr>
            <p:ph idx="1" type="body"/>
          </p:nvPr>
        </p:nvSpPr>
        <p:spPr>
          <a:xfrm>
            <a:off x="2349512" y="1595776"/>
            <a:ext cx="6321600" cy="300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Campus Saftey have begun doing twice/daily vehicle counts ***</a:t>
            </a:r>
            <a:endParaRPr/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Raw Data So far..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Lot size: 56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Highest vehicle count: 21 (38% of lot)</a:t>
            </a:r>
            <a:endParaRPr/>
          </a:p>
          <a:p>
            <a:pPr indent="-304164" lvl="2" marL="1371600" rtl="0" algn="l">
              <a:spcBef>
                <a:spcPts val="0"/>
              </a:spcBef>
              <a:spcAft>
                <a:spcPts val="0"/>
              </a:spcAft>
              <a:buSzPct val="100000"/>
              <a:buChar char="■"/>
            </a:pPr>
            <a:r>
              <a:rPr lang="en"/>
              <a:t>Occurred</a:t>
            </a:r>
            <a:r>
              <a:rPr lang="en"/>
              <a:t> once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Lowest vehicle count: 1 (2% of lot)</a:t>
            </a:r>
            <a:endParaRPr/>
          </a:p>
          <a:p>
            <a:pPr indent="-304164" lvl="2" marL="1371600" rtl="0" algn="l">
              <a:spcBef>
                <a:spcPts val="0"/>
              </a:spcBef>
              <a:spcAft>
                <a:spcPts val="0"/>
              </a:spcAft>
              <a:buSzPct val="100000"/>
              <a:buChar char="■"/>
            </a:pPr>
            <a:r>
              <a:rPr lang="en"/>
              <a:t>Occurred</a:t>
            </a:r>
            <a:r>
              <a:rPr lang="en"/>
              <a:t> Once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Avg vehicle count: 8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Avg vehicle removing outliers (highest/lowest): 9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Avg afternoon count: 14 ****</a:t>
            </a:r>
            <a:endParaRPr/>
          </a:p>
          <a:p>
            <a:pPr indent="-325755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Monthly Lease / ROI 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$1,300/mo**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ROI based on estimated daily usage: 660 monthly vehicles / $1300: $2/car/day</a:t>
            </a:r>
            <a:endParaRPr/>
          </a:p>
          <a:p>
            <a:pPr indent="-304165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/>
              <a:t>ROI based on </a:t>
            </a:r>
            <a:r>
              <a:rPr lang="en"/>
              <a:t>estimated</a:t>
            </a:r>
            <a:r>
              <a:rPr lang="en"/>
              <a:t> person count: $43/person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 </a:t>
            </a:r>
            <a:endParaRPr/>
          </a:p>
        </p:txBody>
      </p:sp>
      <p:sp>
        <p:nvSpPr>
          <p:cNvPr id="104" name="Google Shape;104;p18"/>
          <p:cNvSpPr txBox="1"/>
          <p:nvPr/>
        </p:nvSpPr>
        <p:spPr>
          <a:xfrm>
            <a:off x="1724850" y="1297525"/>
            <a:ext cx="67827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Stops on New Route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Fowler &gt; Law School &gt; Fred Meyer (All day) &gt; Barbur Transit &gt; New Seasons (Se Tacoma) &gt; SE Tacoma Park and Ride (Orange MAX) &gt; Law School &gt; Fowler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Fountain Gateway Church Still flag stop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1 trip/hr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Stops no longer being serviced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Barbur Blvd (both directions)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PSU (Shattuck Hall)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Weekend Route will Remain Unaffected (potentially try to add SE Tacoma Park and Ride)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Reduce operating hours (M-Th) by 1 hour ending at 9p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Ridership (March)</a:t>
            </a:r>
            <a:endParaRPr/>
          </a:p>
        </p:txBody>
      </p:sp>
      <p:sp>
        <p:nvSpPr>
          <p:cNvPr id="110" name="Google Shape;110;p19"/>
          <p:cNvSpPr txBox="1"/>
          <p:nvPr/>
        </p:nvSpPr>
        <p:spPr>
          <a:xfrm>
            <a:off x="2400250" y="12975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950" y="1150625"/>
            <a:ext cx="9144001" cy="2490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Ridership (YTD) - All Routes</a:t>
            </a:r>
            <a:endParaRPr/>
          </a:p>
        </p:txBody>
      </p:sp>
      <p:sp>
        <p:nvSpPr>
          <p:cNvPr id="117" name="Google Shape;117;p20"/>
          <p:cNvSpPr txBox="1"/>
          <p:nvPr/>
        </p:nvSpPr>
        <p:spPr>
          <a:xfrm>
            <a:off x="2334300" y="12571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8" name="Google Shape;118;p20" title="Ridership Dat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301025"/>
            <a:ext cx="9349023" cy="2661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1"/>
          <p:cNvSpPr txBox="1"/>
          <p:nvPr>
            <p:ph type="title"/>
          </p:nvPr>
        </p:nvSpPr>
        <p:spPr>
          <a:xfrm>
            <a:off x="2400250" y="4817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Ridership (YTD) - Weekday (M-Thur)</a:t>
            </a:r>
            <a:endParaRPr/>
          </a:p>
        </p:txBody>
      </p:sp>
      <p:sp>
        <p:nvSpPr>
          <p:cNvPr id="124" name="Google Shape;124;p21"/>
          <p:cNvSpPr txBox="1"/>
          <p:nvPr/>
        </p:nvSpPr>
        <p:spPr>
          <a:xfrm>
            <a:off x="2334300" y="12571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25" name="Google Shape;125;p21" title="Ridership data weekdays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000" y="1503000"/>
            <a:ext cx="9144002" cy="27568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 txBox="1"/>
          <p:nvPr>
            <p:ph type="title"/>
          </p:nvPr>
        </p:nvSpPr>
        <p:spPr>
          <a:xfrm>
            <a:off x="2400250" y="4817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Ridership (YTD) - Friday</a:t>
            </a:r>
            <a:endParaRPr/>
          </a:p>
        </p:txBody>
      </p:sp>
      <p:sp>
        <p:nvSpPr>
          <p:cNvPr id="131" name="Google Shape;131;p22"/>
          <p:cNvSpPr txBox="1"/>
          <p:nvPr/>
        </p:nvSpPr>
        <p:spPr>
          <a:xfrm>
            <a:off x="2334300" y="12571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32" name="Google Shape;132;p22" title="Friday ridership dat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950" y="1257125"/>
            <a:ext cx="9252275" cy="2806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3"/>
          <p:cNvSpPr txBox="1"/>
          <p:nvPr>
            <p:ph type="title"/>
          </p:nvPr>
        </p:nvSpPr>
        <p:spPr>
          <a:xfrm>
            <a:off x="2400250" y="4817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Ridership (YTD) - Weekend (Sat/Sun)</a:t>
            </a:r>
            <a:endParaRPr/>
          </a:p>
        </p:txBody>
      </p:sp>
      <p:sp>
        <p:nvSpPr>
          <p:cNvPr id="138" name="Google Shape;138;p23"/>
          <p:cNvSpPr txBox="1"/>
          <p:nvPr/>
        </p:nvSpPr>
        <p:spPr>
          <a:xfrm>
            <a:off x="2334300" y="1257125"/>
            <a:ext cx="4475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39" name="Google Shape;139;p23" title="weekend ridership data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83225" y="1435675"/>
            <a:ext cx="9227227" cy="2781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4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Route - Weekday</a:t>
            </a:r>
            <a:endParaRPr/>
          </a:p>
        </p:txBody>
      </p:sp>
      <p:sp>
        <p:nvSpPr>
          <p:cNvPr id="145" name="Google Shape;145;p24"/>
          <p:cNvSpPr txBox="1"/>
          <p:nvPr>
            <p:ph idx="1" type="body"/>
          </p:nvPr>
        </p:nvSpPr>
        <p:spPr>
          <a:xfrm>
            <a:off x="2410100" y="1149900"/>
            <a:ext cx="6321600" cy="40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Google Shape;14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1150" y="1103300"/>
            <a:ext cx="5901500" cy="363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5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Current Route - Weekend</a:t>
            </a:r>
            <a:endParaRPr/>
          </a:p>
        </p:txBody>
      </p:sp>
      <p:sp>
        <p:nvSpPr>
          <p:cNvPr id="152" name="Google Shape;152;p25"/>
          <p:cNvSpPr txBox="1"/>
          <p:nvPr>
            <p:ph idx="1" type="body"/>
          </p:nvPr>
        </p:nvSpPr>
        <p:spPr>
          <a:xfrm>
            <a:off x="2410100" y="1149900"/>
            <a:ext cx="6321600" cy="40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3" name="Google Shape;15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65875" y="1149900"/>
            <a:ext cx="5212249" cy="35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Proposed Route </a:t>
            </a:r>
            <a:endParaRPr/>
          </a:p>
        </p:txBody>
      </p:sp>
      <p:pic>
        <p:nvPicPr>
          <p:cNvPr id="159" name="Google Shape;15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83788" y="1102575"/>
            <a:ext cx="5776425" cy="3588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 txBox="1"/>
          <p:nvPr>
            <p:ph type="title"/>
          </p:nvPr>
        </p:nvSpPr>
        <p:spPr>
          <a:xfrm>
            <a:off x="2392475" y="467175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TriMet Overlap	 </a:t>
            </a:r>
            <a:endParaRPr/>
          </a:p>
        </p:txBody>
      </p:sp>
      <p:pic>
        <p:nvPicPr>
          <p:cNvPr id="165" name="Google Shape;165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8800" y="1102575"/>
            <a:ext cx="2781550" cy="333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62725" y="1102575"/>
            <a:ext cx="2865624" cy="3333174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626325" y="4366500"/>
            <a:ext cx="153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TriMet 35T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5547525" y="4366500"/>
            <a:ext cx="2509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Current Shuttle Route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8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New Route </a:t>
            </a:r>
            <a:r>
              <a:rPr lang="en"/>
              <a:t> </a:t>
            </a:r>
            <a:endParaRPr/>
          </a:p>
        </p:txBody>
      </p:sp>
      <p:sp>
        <p:nvSpPr>
          <p:cNvPr id="174" name="Google Shape;174;p28"/>
          <p:cNvSpPr txBox="1"/>
          <p:nvPr/>
        </p:nvSpPr>
        <p:spPr>
          <a:xfrm>
            <a:off x="1724850" y="1297525"/>
            <a:ext cx="6782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graphicFrame>
        <p:nvGraphicFramePr>
          <p:cNvPr id="175" name="Google Shape;175;p28"/>
          <p:cNvGraphicFramePr/>
          <p:nvPr/>
        </p:nvGraphicFramePr>
        <p:xfrm>
          <a:off x="952500" y="12482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{C436F57C-9810-40DC-BE3F-8FE47D3A78A6}</a:tableStyleId>
              </a:tblPr>
              <a:tblGrid>
                <a:gridCol w="3619500"/>
                <a:gridCol w="36195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Pros</a:t>
                      </a:r>
                      <a:endParaRPr b="1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/>
                        <a:t>Cons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Connects students to Sellwood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Lose Downtown Service (PSU/Barbur)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Transit Hubs add multiple bus lines and Orange MAX giving students much more access to Portland. 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Law clinics no longer in service area (Still covered via TriMet)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Cost Savings ~ $60,000/year (possible </a:t>
                      </a:r>
                      <a:r>
                        <a:rPr lang="en"/>
                        <a:t>re-allocation</a:t>
                      </a:r>
                      <a:r>
                        <a:rPr lang="en"/>
                        <a:t> to add transportation or other services?)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2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2"/>
                          </a:solidFill>
                        </a:rPr>
                        <a:t>2-3 Less overall trips/day (due to traffic)</a:t>
                      </a:r>
                      <a:endParaRPr>
                        <a:solidFill>
                          <a:schemeClr val="dk2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Additional Grocery Store Access (New Seasons)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Reduce </a:t>
                      </a:r>
                      <a:r>
                        <a:rPr lang="en"/>
                        <a:t>likelihood</a:t>
                      </a:r>
                      <a:r>
                        <a:rPr lang="en"/>
                        <a:t> of losing 35T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9"/>
          <p:cNvSpPr txBox="1"/>
          <p:nvPr>
            <p:ph type="title"/>
          </p:nvPr>
        </p:nvSpPr>
        <p:spPr>
          <a:xfrm>
            <a:off x="2415800" y="35840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Possible Financial Redistribution Options </a:t>
            </a:r>
            <a:endParaRPr/>
          </a:p>
        </p:txBody>
      </p:sp>
      <p:sp>
        <p:nvSpPr>
          <p:cNvPr id="181" name="Google Shape;181;p29"/>
          <p:cNvSpPr txBox="1"/>
          <p:nvPr/>
        </p:nvSpPr>
        <p:spPr>
          <a:xfrm>
            <a:off x="1724850" y="1173200"/>
            <a:ext cx="6782700" cy="446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Increase TriMet Subsidy to 100%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Select Groups (certain approved program, CAS students only, etc)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All LC Community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Create Low Income Parking Permit Program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Parking Infrastructure Improvements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EV Charger Replacement (and potential to add more)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Curb and asphalt repairs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Improve/replace signage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Additional LPR Camera Systems (Campus Safety vehicles or gates)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Internal Fleet - Rental Program 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○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Student Group Access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Lato"/>
              <a:buChar char="●"/>
            </a:pPr>
            <a:r>
              <a:rPr lang="en" sz="16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Holiday Shuttle Service</a:t>
            </a:r>
            <a:endParaRPr sz="16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0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Shuttle Route Feedback Sessions	</a:t>
            </a:r>
            <a:endParaRPr/>
          </a:p>
        </p:txBody>
      </p:sp>
      <p:sp>
        <p:nvSpPr>
          <p:cNvPr id="187" name="Google Shape;187;p30"/>
          <p:cNvSpPr txBox="1"/>
          <p:nvPr/>
        </p:nvSpPr>
        <p:spPr>
          <a:xfrm>
            <a:off x="2400250" y="1297525"/>
            <a:ext cx="4475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3-5 coffee/donut/pizza info sessions with at least 1 hosted / campus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Need Volunteers To Assist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1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EV Chargers</a:t>
            </a:r>
            <a:endParaRPr/>
          </a:p>
        </p:txBody>
      </p:sp>
      <p:sp>
        <p:nvSpPr>
          <p:cNvPr id="193" name="Google Shape;193;p31"/>
          <p:cNvSpPr txBox="1"/>
          <p:nvPr/>
        </p:nvSpPr>
        <p:spPr>
          <a:xfrm>
            <a:off x="2400250" y="1297525"/>
            <a:ext cx="4475400" cy="267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Have Received quote for replacement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$18,000 - $30,000 (replacement / add 2 plus replacement)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1" marL="9144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○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Free Install in exchange for charging revenue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VPSL would like at least 2nd quote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Proposal to VPSL to present to EC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2"/>
          <p:cNvSpPr txBox="1"/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Open Discussion / Questions</a:t>
            </a:r>
            <a:endParaRPr/>
          </a:p>
        </p:txBody>
      </p:sp>
      <p:pic>
        <p:nvPicPr>
          <p:cNvPr id="199" name="Google Shape;19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9800" y="1457550"/>
            <a:ext cx="4762500" cy="266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